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772" r:id="rId3"/>
    <p:sldId id="773" r:id="rId5"/>
    <p:sldId id="339" r:id="rId6"/>
    <p:sldId id="340" r:id="rId7"/>
    <p:sldId id="810" r:id="rId8"/>
    <p:sldId id="811" r:id="rId9"/>
    <p:sldId id="812" r:id="rId10"/>
    <p:sldId id="813" r:id="rId11"/>
    <p:sldId id="292" r:id="rId12"/>
    <p:sldId id="814" r:id="rId13"/>
    <p:sldId id="315" r:id="rId14"/>
    <p:sldId id="316" r:id="rId15"/>
    <p:sldId id="317" r:id="rId16"/>
    <p:sldId id="311" r:id="rId17"/>
    <p:sldId id="815" r:id="rId18"/>
    <p:sldId id="816" r:id="rId19"/>
    <p:sldId id="843" r:id="rId20"/>
    <p:sldId id="846" r:id="rId21"/>
    <p:sldId id="847" r:id="rId22"/>
    <p:sldId id="848" r:id="rId23"/>
    <p:sldId id="849" r:id="rId24"/>
    <p:sldId id="850" r:id="rId25"/>
    <p:sldId id="851" r:id="rId26"/>
    <p:sldId id="296" r:id="rId27"/>
    <p:sldId id="817" r:id="rId28"/>
    <p:sldId id="844" r:id="rId29"/>
    <p:sldId id="818" r:id="rId30"/>
    <p:sldId id="318" r:id="rId31"/>
    <p:sldId id="845" r:id="rId32"/>
    <p:sldId id="312" r:id="rId33"/>
    <p:sldId id="313" r:id="rId34"/>
    <p:sldId id="819" r:id="rId35"/>
    <p:sldId id="305" r:id="rId36"/>
    <p:sldId id="297" r:id="rId37"/>
    <p:sldId id="299" r:id="rId38"/>
    <p:sldId id="300" r:id="rId39"/>
    <p:sldId id="852" r:id="rId40"/>
    <p:sldId id="853" r:id="rId41"/>
    <p:sldId id="854" r:id="rId42"/>
    <p:sldId id="855" r:id="rId43"/>
    <p:sldId id="857" r:id="rId44"/>
    <p:sldId id="856" r:id="rId45"/>
    <p:sldId id="858" r:id="rId46"/>
    <p:sldId id="860" r:id="rId47"/>
    <p:sldId id="861" r:id="rId48"/>
    <p:sldId id="862" r:id="rId49"/>
    <p:sldId id="863" r:id="rId50"/>
    <p:sldId id="864" r:id="rId51"/>
    <p:sldId id="865" r:id="rId52"/>
    <p:sldId id="866" r:id="rId53"/>
    <p:sldId id="867" r:id="rId54"/>
    <p:sldId id="859" r:id="rId55"/>
    <p:sldId id="820" r:id="rId56"/>
    <p:sldId id="821" r:id="rId57"/>
    <p:sldId id="822" r:id="rId58"/>
    <p:sldId id="308" r:id="rId59"/>
    <p:sldId id="309" r:id="rId60"/>
    <p:sldId id="887" r:id="rId61"/>
    <p:sldId id="310" r:id="rId62"/>
    <p:sldId id="897" r:id="rId63"/>
    <p:sldId id="889" r:id="rId64"/>
    <p:sldId id="890" r:id="rId65"/>
    <p:sldId id="891" r:id="rId66"/>
    <p:sldId id="892" r:id="rId67"/>
    <p:sldId id="893" r:id="rId68"/>
    <p:sldId id="894" r:id="rId69"/>
    <p:sldId id="895" r:id="rId70"/>
    <p:sldId id="896" r:id="rId71"/>
    <p:sldId id="898" r:id="rId72"/>
    <p:sldId id="301" r:id="rId73"/>
    <p:sldId id="888" r:id="rId74"/>
    <p:sldId id="824" r:id="rId75"/>
    <p:sldId id="825" r:id="rId76"/>
    <p:sldId id="826" r:id="rId77"/>
    <p:sldId id="868" r:id="rId78"/>
    <p:sldId id="869" r:id="rId79"/>
    <p:sldId id="870" r:id="rId80"/>
    <p:sldId id="871" r:id="rId81"/>
    <p:sldId id="872" r:id="rId82"/>
    <p:sldId id="873" r:id="rId83"/>
    <p:sldId id="874" r:id="rId84"/>
    <p:sldId id="875" r:id="rId85"/>
    <p:sldId id="876" r:id="rId86"/>
    <p:sldId id="877" r:id="rId87"/>
    <p:sldId id="878" r:id="rId88"/>
    <p:sldId id="880" r:id="rId89"/>
    <p:sldId id="881" r:id="rId90"/>
    <p:sldId id="883" r:id="rId91"/>
    <p:sldId id="884" r:id="rId92"/>
    <p:sldId id="885" r:id="rId93"/>
    <p:sldId id="879" r:id="rId94"/>
    <p:sldId id="293" r:id="rId9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3ABB1D28-8786-4EFE-A763-B6F6BFA27B17}">
          <p14:sldIdLst>
            <p14:sldId id="772"/>
            <p14:sldId id="773"/>
            <p14:sldId id="339"/>
            <p14:sldId id="340"/>
          </p14:sldIdLst>
        </p14:section>
        <p14:section name="Untitled Section" id="{F45404EF-E75C-4F07-BE62-F2C0A08B89A9}">
          <p14:sldIdLst>
            <p14:sldId id="810"/>
            <p14:sldId id="811"/>
            <p14:sldId id="812"/>
            <p14:sldId id="813"/>
            <p14:sldId id="292"/>
            <p14:sldId id="814"/>
            <p14:sldId id="315"/>
            <p14:sldId id="316"/>
            <p14:sldId id="317"/>
            <p14:sldId id="311"/>
            <p14:sldId id="815"/>
            <p14:sldId id="816"/>
            <p14:sldId id="843"/>
            <p14:sldId id="846"/>
            <p14:sldId id="847"/>
            <p14:sldId id="848"/>
            <p14:sldId id="849"/>
            <p14:sldId id="850"/>
            <p14:sldId id="851"/>
            <p14:sldId id="296"/>
            <p14:sldId id="817"/>
            <p14:sldId id="844"/>
            <p14:sldId id="818"/>
            <p14:sldId id="318"/>
            <p14:sldId id="845"/>
            <p14:sldId id="312"/>
            <p14:sldId id="313"/>
            <p14:sldId id="819"/>
            <p14:sldId id="305"/>
            <p14:sldId id="297"/>
            <p14:sldId id="299"/>
            <p14:sldId id="300"/>
            <p14:sldId id="852"/>
            <p14:sldId id="853"/>
            <p14:sldId id="854"/>
            <p14:sldId id="855"/>
            <p14:sldId id="857"/>
            <p14:sldId id="856"/>
            <p14:sldId id="858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59"/>
            <p14:sldId id="820"/>
            <p14:sldId id="821"/>
            <p14:sldId id="822"/>
            <p14:sldId id="308"/>
            <p14:sldId id="309"/>
            <p14:sldId id="887"/>
            <p14:sldId id="310"/>
            <p14:sldId id="897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8"/>
            <p14:sldId id="301"/>
            <p14:sldId id="888"/>
            <p14:sldId id="824"/>
            <p14:sldId id="825"/>
            <p14:sldId id="826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80"/>
            <p14:sldId id="881"/>
            <p14:sldId id="883"/>
            <p14:sldId id="884"/>
            <p14:sldId id="885"/>
            <p14:sldId id="879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137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None/>
              <a:defRPr sz="1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IN" sz="1400" b="0" i="0" u="none" strike="noStrike" cap="none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75BCC-52BF-479D-8785-ECCB0FF1F3F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BE6B3-2D16-4A1B-99C8-9BB68DB86518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BE6B3-2D16-4A1B-99C8-9BB68DB86518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335E41EC-9C91-451E-8B68-2CC189248921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335E41EC-9C91-451E-8B68-2CC189248921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7A2BAB80-666A-4F62-8EDC-F209B107A320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D47DC5BF-B198-4FD5-9DED-FAC120236190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5" name="Google Shape;3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845A1C9-7FBB-4B40-8F5A-6D9CC8050446}" type="slidenum">
              <a:rPr lang="en-US"/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3401"/>
            <a:ext cx="5030456" cy="4114800"/>
          </a:xfrm>
        </p:spPr>
        <p:txBody>
          <a:bodyPr/>
          <a:lstStyle/>
          <a:p>
            <a:r>
              <a:rPr lang="en-US"/>
              <a:t>Here’s a revision of that tree that’s balanced. (Same values, similar tree)</a:t>
            </a:r>
            <a:endParaRPr lang="en-US"/>
          </a:p>
          <a:p>
            <a:endParaRPr lang="en-US"/>
          </a:p>
          <a:p>
            <a:r>
              <a:rPr lang="en-US"/>
              <a:t>This one _is_ an AVL tree (and isn’t leftist).</a:t>
            </a:r>
            <a:endParaRPr lang="en-US"/>
          </a:p>
          <a:p>
            <a:endParaRPr lang="en-US"/>
          </a:p>
          <a:p>
            <a:r>
              <a:rPr lang="en-US"/>
              <a:t>I also have here how we might </a:t>
            </a:r>
            <a:r>
              <a:rPr lang="en-US" b="1"/>
              <a:t>store the nodes </a:t>
            </a:r>
            <a:r>
              <a:rPr lang="en-US"/>
              <a:t>in the AVL tree.</a:t>
            </a:r>
            <a:endParaRPr lang="en-US"/>
          </a:p>
          <a:p>
            <a:endParaRPr lang="en-US"/>
          </a:p>
          <a:p>
            <a:r>
              <a:rPr lang="en-US"/>
              <a:t> Notice that I’m going to keep </a:t>
            </a:r>
            <a:r>
              <a:rPr lang="en-US" b="1"/>
              <a:t>track of height all the time</a:t>
            </a:r>
            <a:r>
              <a:rPr lang="en-US"/>
              <a:t>. </a:t>
            </a:r>
            <a:r>
              <a:rPr lang="en-US" b="1"/>
              <a:t>WHY?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" name="Google Shape;4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1" name="Google Shape;4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26A01128-A665-4485-8B9A-15A115151973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BE6B3-2D16-4A1B-99C8-9BB68DB86518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8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9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9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0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0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0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0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0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Content with 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/>
        </p:txBody>
      </p:sp>
      <p:sp>
        <p:nvSpPr>
          <p:cNvPr id="52" name="Google Shape;52;p4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/>
        </p:txBody>
      </p:sp>
      <p:sp>
        <p:nvSpPr>
          <p:cNvPr id="53" name="Google Shape;53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99162" y="538330"/>
            <a:ext cx="7345679" cy="60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/>
              <a:buNone/>
              <a:defRPr sz="1875" b="1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>
            <a:spLocks noGrp="1"/>
          </p:cNvSpPr>
          <p:nvPr>
            <p:ph type="ftr" idx="11"/>
          </p:nvPr>
        </p:nvSpPr>
        <p:spPr>
          <a:xfrm>
            <a:off x="1056639" y="6125131"/>
            <a:ext cx="1283854" cy="15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8255" lvl="0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8255" lvl="1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8255" lvl="2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8255" lvl="3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8255" lvl="4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8255" lvl="5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8255" lvl="6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8255" lvl="7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8255" lvl="8" indent="0" algn="r">
              <a:lnSpc>
                <a:spcPct val="98000"/>
              </a:lnSpc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r>
              <a:rPr lang="en-US"/>
              <a:t>TreeFundamentals–</a:t>
            </a:r>
            <a:fld id="{00000000-1234-1234-1234-123412341234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4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5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6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6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7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7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jpeg"/><Relationship Id="rId15" Type="http://schemas.openxmlformats.org/officeDocument/2006/relationships/hyperlink" Target="http://www.google.co.in/url?sa=i&amp;rct=j&amp;q=&amp;esrc=s&amp;source=images&amp;cd=&amp;cad=rja&amp;docid=Yol378O-s-lkMM&amp;tbnid=OLCbrS9PtZY4xM:&amp;ved=0CAUQjRw&amp;url=http://www.vidyavision.com/universities.asp?page=2&amp;ei=AFmwUobeKoL-iAf-44CwBQ&amp;psig=AFQjCNGRiFfOFz-wmZM6WF05bau8z5zqnw&amp;ust=1387374581297603" TargetMode="Externa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/>
          <p:nvPr/>
        </p:nvSpPr>
        <p:spPr>
          <a:xfrm>
            <a:off x="0" y="6458040"/>
            <a:ext cx="914328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 panose="020F0502020204030204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University Institute of Engineering (UIE)</a:t>
            </a:r>
            <a:endParaRPr sz="20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" name="Google Shape;66;p25"/>
          <p:cNvSpPr/>
          <p:nvPr/>
        </p:nvSpPr>
        <p:spPr>
          <a:xfrm>
            <a:off x="0" y="6400800"/>
            <a:ext cx="91432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889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7" name="Google Shape;67;p25" descr="https://encrypted-tbn3.gstatic.com/images?q=tbn:ANd9GcTyg3Gq4WoxkxO75aZWNEjYFvavmMfWdiMvs57jpDF8YRR3yCybqQ">
            <a:hlinkClick r:id="rId15"/>
          </p:cNvPr>
          <p:cNvPicPr preferRelativeResize="0"/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152280" y="152280"/>
            <a:ext cx="767520" cy="12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/>
          <p:nvPr/>
        </p:nvSpPr>
        <p:spPr>
          <a:xfrm>
            <a:off x="2813040" y="87480"/>
            <a:ext cx="5438160" cy="364680"/>
          </a:xfrm>
          <a:prstGeom prst="rect">
            <a:avLst/>
          </a:prstGeom>
          <a:noFill/>
          <a:ln w="50800" cap="flat" cmpd="sng">
            <a:solidFill>
              <a:srgbClr val="C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Department of Computer Science and Engineering (CSE)</a:t>
            </a:r>
            <a:endParaRPr sz="18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25"/>
          <p:cNvSpPr/>
          <p:nvPr/>
        </p:nvSpPr>
        <p:spPr>
          <a:xfrm>
            <a:off x="2813040" y="87480"/>
            <a:ext cx="5438160" cy="364680"/>
          </a:xfrm>
          <a:prstGeom prst="rect">
            <a:avLst/>
          </a:prstGeom>
          <a:noFill/>
          <a:ln w="50800" cap="flat" cmpd="sng">
            <a:solidFill>
              <a:srgbClr val="C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Department of Computer Science and Engineering (CSE)</a:t>
            </a:r>
            <a:endParaRPr sz="18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71" name="Google Shape;71;p2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8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jpeg"/><Relationship Id="rId4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5.wmf"/><Relationship Id="rId16" Type="http://schemas.openxmlformats.org/officeDocument/2006/relationships/notesSlide" Target="../notesSlides/notesSlide8.xml"/><Relationship Id="rId15" Type="http://schemas.openxmlformats.org/officeDocument/2006/relationships/vmlDrawing" Target="../drawings/vmlDrawing2.v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21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20.wmf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1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4.png"/><Relationship Id="rId1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1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1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8.png"/><Relationship Id="rId1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1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3175" y="5340350"/>
            <a:ext cx="9147175" cy="151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7013" y="5902325"/>
            <a:ext cx="33337" cy="612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Slide Number Placeholder 2"/>
          <p:cNvSpPr txBox="1"/>
          <p:nvPr/>
        </p:nvSpPr>
        <p:spPr bwMode="auto">
          <a:xfrm>
            <a:off x="6572250" y="65087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Right Triangle 45"/>
          <p:cNvSpPr/>
          <p:nvPr/>
        </p:nvSpPr>
        <p:spPr>
          <a:xfrm flipV="1">
            <a:off x="7131050" y="5940425"/>
            <a:ext cx="968375" cy="1157288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kern="0">
              <a:solidFill>
                <a:srgbClr val="FFFFFF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2833688"/>
          <a:ext cx="2478088" cy="314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CorelDRAW" r:id="rId1" imgW="2169795" imgH="2163445" progId="">
                  <p:embed/>
                </p:oleObj>
              </mc:Choice>
              <mc:Fallback>
                <p:oleObj name="CorelDRAW" r:id="rId1" imgW="2169795" imgH="216344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lum bright="7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33688"/>
                        <a:ext cx="2478088" cy="314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ight Triangle 36"/>
          <p:cNvSpPr/>
          <p:nvPr/>
        </p:nvSpPr>
        <p:spPr>
          <a:xfrm flipH="1">
            <a:off x="5284788" y="-65088"/>
            <a:ext cx="3859212" cy="5853113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kern="0">
              <a:solidFill>
                <a:srgbClr val="FFFFFF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93056" y="2025526"/>
            <a:ext cx="5122069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7372350" y="5334000"/>
            <a:ext cx="1774825" cy="16002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7" name="TextBox 35"/>
          <p:cNvSpPr txBox="1">
            <a:spLocks noChangeArrowheads="1"/>
          </p:cNvSpPr>
          <p:nvPr/>
        </p:nvSpPr>
        <p:spPr bwMode="auto">
          <a:xfrm>
            <a:off x="5160963" y="6019800"/>
            <a:ext cx="3695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595959"/>
                </a:solidFill>
                <a:latin typeface="Casper"/>
                <a:ea typeface="Karla"/>
                <a:cs typeface="Karla"/>
              </a:rPr>
              <a:t>DISCOVER . </a:t>
            </a:r>
            <a:r>
              <a:rPr lang="en-US" altLang="en-US" sz="2000" b="1">
                <a:solidFill>
                  <a:srgbClr val="C00000"/>
                </a:solidFill>
                <a:latin typeface="Casper"/>
                <a:ea typeface="Karla"/>
                <a:cs typeface="Karla"/>
              </a:rPr>
              <a:t>LEARN</a:t>
            </a:r>
            <a:r>
              <a:rPr lang="en-US" altLang="en-US" sz="2000" b="1">
                <a:solidFill>
                  <a:srgbClr val="595959"/>
                </a:solidFill>
                <a:latin typeface="Casper"/>
                <a:ea typeface="Karla"/>
                <a:cs typeface="Karla"/>
              </a:rPr>
              <a:t> . EMPOWER</a:t>
            </a:r>
            <a:endParaRPr lang="en-US" altLang="en-US" sz="1200" b="1">
              <a:solidFill>
                <a:srgbClr val="000000"/>
              </a:solidFill>
              <a:latin typeface="Casper"/>
            </a:endParaRPr>
          </a:p>
          <a:p>
            <a:pPr eaLnBrk="1" hangingPunct="1"/>
            <a:endParaRPr lang="en-US" altLang="en-US" sz="1600" b="1">
              <a:latin typeface="Casper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64138" y="6043613"/>
            <a:ext cx="34925" cy="369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9" name="TextBox 52"/>
          <p:cNvSpPr txBox="1">
            <a:spLocks noChangeArrowheads="1"/>
          </p:cNvSpPr>
          <p:nvPr/>
        </p:nvSpPr>
        <p:spPr bwMode="auto">
          <a:xfrm>
            <a:off x="127000" y="6013450"/>
            <a:ext cx="4203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Raleway ExtraBold"/>
              </a:rPr>
              <a:t>INTRODUCTION</a:t>
            </a:r>
            <a:endParaRPr lang="en-US" altLang="en-US" sz="1600" dirty="0">
              <a:latin typeface="Raleway ExtraBold"/>
            </a:endParaRPr>
          </a:p>
        </p:txBody>
      </p:sp>
      <p:sp>
        <p:nvSpPr>
          <p:cNvPr id="1040" name="TextBox 25"/>
          <p:cNvSpPr txBox="1">
            <a:spLocks noChangeArrowheads="1"/>
          </p:cNvSpPr>
          <p:nvPr/>
        </p:nvSpPr>
        <p:spPr bwMode="auto">
          <a:xfrm>
            <a:off x="950913" y="1477963"/>
            <a:ext cx="7392987" cy="545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22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Times New Roman" panose="02020603050405020304" pitchFamily="18" charset="0"/>
                <a:ea typeface="Karla"/>
                <a:cs typeface="Times New Roman" panose="02020603050405020304" pitchFamily="18" charset="0"/>
              </a:rPr>
              <a:t>UNIVERSITY INSTITUTE OF ENGINEERING </a:t>
            </a:r>
            <a:endParaRPr lang="en-US" altLang="en-US" sz="3200" b="1" dirty="0">
              <a:latin typeface="Times New Roman" panose="02020603050405020304" pitchFamily="18" charset="0"/>
              <a:ea typeface="Karla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Times New Roman" panose="02020603050405020304" pitchFamily="18" charset="0"/>
                <a:ea typeface="Karla"/>
                <a:cs typeface="Times New Roman" panose="02020603050405020304" pitchFamily="18" charset="0"/>
              </a:rPr>
              <a:t>COMPUTER SCIENCE ENGINEERING</a:t>
            </a:r>
            <a:endParaRPr lang="en-US" altLang="en-US" sz="3200" b="1" dirty="0">
              <a:latin typeface="Times New Roman" panose="02020603050405020304" pitchFamily="18" charset="0"/>
              <a:ea typeface="Karla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of Engineering</a:t>
            </a:r>
            <a:endParaRPr lang="en-US" alt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 STRUCTURES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23CSH-622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Tree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78" name="Google Shape;278;p12"/>
          <p:cNvSpPr txBox="1">
            <a:spLocks noGrp="1"/>
          </p:cNvSpPr>
          <p:nvPr>
            <p:ph type="body" idx="1"/>
          </p:nvPr>
        </p:nvSpPr>
        <p:spPr>
          <a:xfrm>
            <a:off x="881645" y="1762685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endParaRPr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tree</a:t>
            </a:r>
            <a:r>
              <a:rPr lang="en-US" sz="15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node has at most two children.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possible children are usually referred to as the left child and the right child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7175" indent="-16192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7175" indent="-25717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tree is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00075" lvl="1" indent="-25717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root </a:t>
            </a:r>
            <a:r>
              <a:rPr lang="en-US" sz="15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(with data)</a:t>
            </a:r>
            <a:endParaRPr lang="en-US" sz="15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00075" lvl="1" indent="-25717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left subtree </a:t>
            </a:r>
            <a:r>
              <a:rPr lang="en-US" sz="15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(may be empty) 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00075" lvl="1" indent="-257175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right subtree </a:t>
            </a:r>
            <a:r>
              <a:rPr lang="en-US" sz="15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(may be empty) </a:t>
            </a:r>
            <a:endParaRPr lang="en-US" sz="1500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79" name="Google Shape;279;p12" descr="trees.png"/>
          <p:cNvPicPr preferRelativeResize="0"/>
          <p:nvPr/>
        </p:nvPicPr>
        <p:blipFill rotWithShape="1">
          <a:blip r:embed="rId1"/>
          <a:srcRect l="-19181" r="32385"/>
          <a:stretch>
            <a:fillRect/>
          </a:stretch>
        </p:blipFill>
        <p:spPr>
          <a:xfrm>
            <a:off x="3762091" y="2993478"/>
            <a:ext cx="4531640" cy="254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0" y="1314450"/>
            <a:ext cx="916305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9" rIns="69056" bIns="34529" anchor="ctr"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</a:rPr>
              <a:t>Binary Tree Representations</a:t>
            </a:r>
            <a:endParaRPr lang="en-US" altLang="zh-TW" sz="2700" dirty="0">
              <a:solidFill>
                <a:schemeClr val="tx1"/>
              </a:solidFill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104900" y="2343150"/>
            <a:ext cx="8362950" cy="3086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9" rIns="69056" bIns="34529"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Char char="n"/>
            </a:pPr>
            <a:r>
              <a:rPr lang="en-US" altLang="zh-TW" sz="2400">
                <a:solidFill>
                  <a:schemeClr val="tx1"/>
                </a:solidFill>
              </a:rPr>
              <a:t>If a complete binary tree with </a:t>
            </a:r>
            <a:r>
              <a:rPr lang="en-US" altLang="zh-TW" sz="2400" i="1">
                <a:solidFill>
                  <a:schemeClr val="tx1"/>
                </a:solidFill>
              </a:rPr>
              <a:t>n</a:t>
            </a:r>
            <a:r>
              <a:rPr lang="en-US" altLang="zh-TW" sz="2400">
                <a:solidFill>
                  <a:schemeClr val="tx1"/>
                </a:solidFill>
              </a:rPr>
              <a:t> nodes (depth =</a:t>
            </a:r>
            <a:br>
              <a:rPr lang="en-US" altLang="zh-TW" sz="2400">
                <a:solidFill>
                  <a:schemeClr val="tx1"/>
                </a:solidFill>
              </a:rPr>
            </a:br>
            <a:r>
              <a:rPr lang="en-US" altLang="zh-TW" sz="2400">
                <a:solidFill>
                  <a:schemeClr val="tx1"/>
                </a:solidFill>
              </a:rPr>
              <a:t>log</a:t>
            </a:r>
            <a:r>
              <a:rPr lang="en-US" altLang="zh-TW" sz="1800">
                <a:solidFill>
                  <a:schemeClr val="tx1"/>
                </a:solidFill>
              </a:rPr>
              <a:t> </a:t>
            </a:r>
            <a:r>
              <a:rPr lang="en-US" altLang="zh-TW" sz="2400" i="1">
                <a:solidFill>
                  <a:schemeClr val="tx1"/>
                </a:solidFill>
              </a:rPr>
              <a:t>n </a:t>
            </a:r>
            <a:r>
              <a:rPr lang="en-US" altLang="zh-TW" sz="2400">
                <a:solidFill>
                  <a:schemeClr val="tx1"/>
                </a:solidFill>
              </a:rPr>
              <a:t>+ 1) is represented sequentially, then for</a:t>
            </a:r>
            <a:br>
              <a:rPr lang="en-US" altLang="zh-TW" sz="2400">
                <a:solidFill>
                  <a:schemeClr val="tx1"/>
                </a:solidFill>
              </a:rPr>
            </a:br>
            <a:r>
              <a:rPr lang="en-US" altLang="zh-TW" sz="2400">
                <a:solidFill>
                  <a:schemeClr val="tx1"/>
                </a:solidFill>
              </a:rPr>
              <a:t>any node with index </a:t>
            </a:r>
            <a:r>
              <a:rPr lang="en-US" altLang="zh-TW" sz="2400" i="1">
                <a:solidFill>
                  <a:schemeClr val="tx1"/>
                </a:solidFill>
              </a:rPr>
              <a:t>i</a:t>
            </a:r>
            <a:r>
              <a:rPr lang="en-US" altLang="zh-TW" sz="2400">
                <a:solidFill>
                  <a:schemeClr val="tx1"/>
                </a:solidFill>
              </a:rPr>
              <a:t>, 1&lt;=</a:t>
            </a:r>
            <a:r>
              <a:rPr lang="en-US" altLang="zh-TW" sz="2400" i="1">
                <a:solidFill>
                  <a:schemeClr val="tx1"/>
                </a:solidFill>
              </a:rPr>
              <a:t>i</a:t>
            </a:r>
            <a:r>
              <a:rPr lang="en-US" altLang="zh-TW" sz="2400">
                <a:solidFill>
                  <a:schemeClr val="tx1"/>
                </a:solidFill>
              </a:rPr>
              <a:t>&lt;=</a:t>
            </a:r>
            <a:r>
              <a:rPr lang="en-US" altLang="zh-TW" sz="2400" i="1">
                <a:solidFill>
                  <a:schemeClr val="tx1"/>
                </a:solidFill>
              </a:rPr>
              <a:t>n</a:t>
            </a:r>
            <a:r>
              <a:rPr lang="en-US" altLang="zh-TW" sz="2400">
                <a:solidFill>
                  <a:schemeClr val="tx1"/>
                </a:solidFill>
              </a:rPr>
              <a:t>, we have:</a:t>
            </a:r>
            <a:endParaRPr lang="en-US" altLang="zh-TW" sz="2400">
              <a:solidFill>
                <a:schemeClr val="tx1"/>
              </a:solidFill>
            </a:endParaRPr>
          </a:p>
          <a:p>
            <a:pPr marL="557530" lvl="1" indent="-214630">
              <a:spcBef>
                <a:spcPct val="20000"/>
              </a:spcBef>
              <a:buFontTx/>
              <a:buChar char="–"/>
            </a:pPr>
            <a:r>
              <a:rPr lang="en-US" altLang="zh-TW" sz="2100" i="1">
                <a:solidFill>
                  <a:schemeClr val="tx1"/>
                </a:solidFill>
              </a:rPr>
              <a:t>parent</a:t>
            </a:r>
            <a:r>
              <a:rPr lang="en-US" altLang="zh-TW" sz="2100">
                <a:solidFill>
                  <a:schemeClr val="tx1"/>
                </a:solidFill>
              </a:rPr>
              <a:t>(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) is at </a:t>
            </a:r>
            <a:r>
              <a:rPr lang="en-US" altLang="zh-TW" sz="2100" i="1">
                <a:solidFill>
                  <a:srgbClr val="CC3300"/>
                </a:solidFill>
              </a:rPr>
              <a:t>i</a:t>
            </a:r>
            <a:r>
              <a:rPr lang="en-US" altLang="zh-TW" sz="2100">
                <a:solidFill>
                  <a:srgbClr val="CC3300"/>
                </a:solidFill>
              </a:rPr>
              <a:t>/2</a:t>
            </a:r>
            <a:r>
              <a:rPr lang="en-US" altLang="zh-TW" sz="2100">
                <a:solidFill>
                  <a:schemeClr val="tx1"/>
                </a:solidFill>
              </a:rPr>
              <a:t> if 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!=1. If 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=1, 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 is at the root and </a:t>
            </a:r>
            <a:br>
              <a:rPr lang="en-US" altLang="zh-TW" sz="2100">
                <a:solidFill>
                  <a:schemeClr val="tx1"/>
                </a:solidFill>
              </a:rPr>
            </a:br>
            <a:r>
              <a:rPr lang="en-US" altLang="zh-TW" sz="2100">
                <a:solidFill>
                  <a:schemeClr val="tx1"/>
                </a:solidFill>
              </a:rPr>
              <a:t>has no parent.</a:t>
            </a:r>
            <a:endParaRPr lang="en-US" altLang="zh-TW" sz="2100">
              <a:solidFill>
                <a:schemeClr val="tx1"/>
              </a:solidFill>
            </a:endParaRPr>
          </a:p>
          <a:p>
            <a:pPr marL="557530" lvl="1" indent="-214630">
              <a:spcBef>
                <a:spcPct val="20000"/>
              </a:spcBef>
              <a:buFontTx/>
              <a:buChar char="–"/>
            </a:pPr>
            <a:r>
              <a:rPr lang="en-US" altLang="zh-TW" sz="2100" i="1">
                <a:solidFill>
                  <a:schemeClr val="tx1"/>
                </a:solidFill>
              </a:rPr>
              <a:t>left_child</a:t>
            </a:r>
            <a:r>
              <a:rPr lang="en-US" altLang="zh-TW" sz="2100">
                <a:solidFill>
                  <a:schemeClr val="tx1"/>
                </a:solidFill>
              </a:rPr>
              <a:t>(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) ia at </a:t>
            </a:r>
            <a:r>
              <a:rPr lang="en-US" altLang="zh-TW" sz="2100">
                <a:solidFill>
                  <a:srgbClr val="CC3300"/>
                </a:solidFill>
              </a:rPr>
              <a:t>2</a:t>
            </a:r>
            <a:r>
              <a:rPr lang="en-US" altLang="zh-TW" sz="2100" i="1">
                <a:solidFill>
                  <a:srgbClr val="CC3300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 if 2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&lt;=</a:t>
            </a:r>
            <a:r>
              <a:rPr lang="en-US" altLang="zh-TW" sz="2100" i="1">
                <a:solidFill>
                  <a:schemeClr val="tx1"/>
                </a:solidFill>
              </a:rPr>
              <a:t>n</a:t>
            </a:r>
            <a:r>
              <a:rPr lang="en-US" altLang="zh-TW" sz="2100">
                <a:solidFill>
                  <a:schemeClr val="tx1"/>
                </a:solidFill>
              </a:rPr>
              <a:t>. If 2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&gt;n, then 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 has no</a:t>
            </a:r>
            <a:br>
              <a:rPr lang="en-US" altLang="zh-TW" sz="2100">
                <a:solidFill>
                  <a:schemeClr val="tx1"/>
                </a:solidFill>
              </a:rPr>
            </a:br>
            <a:r>
              <a:rPr lang="en-US" altLang="zh-TW" sz="2100">
                <a:solidFill>
                  <a:schemeClr val="tx1"/>
                </a:solidFill>
              </a:rPr>
              <a:t>left child.</a:t>
            </a:r>
            <a:endParaRPr lang="en-US" altLang="zh-TW" sz="2100">
              <a:solidFill>
                <a:schemeClr val="tx1"/>
              </a:solidFill>
            </a:endParaRPr>
          </a:p>
          <a:p>
            <a:pPr marL="557530" lvl="1" indent="-214630">
              <a:spcBef>
                <a:spcPct val="20000"/>
              </a:spcBef>
              <a:buFontTx/>
              <a:buChar char="–"/>
            </a:pPr>
            <a:r>
              <a:rPr lang="en-US" altLang="zh-TW" sz="2100" i="1">
                <a:solidFill>
                  <a:schemeClr val="tx1"/>
                </a:solidFill>
              </a:rPr>
              <a:t>right_child</a:t>
            </a:r>
            <a:r>
              <a:rPr lang="en-US" altLang="zh-TW" sz="2100">
                <a:solidFill>
                  <a:schemeClr val="tx1"/>
                </a:solidFill>
              </a:rPr>
              <a:t>(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) ia at </a:t>
            </a:r>
            <a:r>
              <a:rPr lang="en-US" altLang="zh-TW" sz="2100">
                <a:solidFill>
                  <a:srgbClr val="CC3300"/>
                </a:solidFill>
              </a:rPr>
              <a:t>2</a:t>
            </a:r>
            <a:r>
              <a:rPr lang="en-US" altLang="zh-TW" sz="2100" i="1">
                <a:solidFill>
                  <a:srgbClr val="CC3300"/>
                </a:solidFill>
              </a:rPr>
              <a:t>i</a:t>
            </a:r>
            <a:r>
              <a:rPr lang="en-US" altLang="zh-TW" sz="2100">
                <a:solidFill>
                  <a:srgbClr val="CC3300"/>
                </a:solidFill>
              </a:rPr>
              <a:t>+1</a:t>
            </a:r>
            <a:r>
              <a:rPr lang="en-US" altLang="zh-TW" sz="2100">
                <a:solidFill>
                  <a:schemeClr val="tx1"/>
                </a:solidFill>
              </a:rPr>
              <a:t> if 2</a:t>
            </a:r>
            <a:r>
              <a:rPr lang="en-US" altLang="zh-TW" sz="2100" i="1">
                <a:solidFill>
                  <a:schemeClr val="tx1"/>
                </a:solidFill>
              </a:rPr>
              <a:t>i </a:t>
            </a:r>
            <a:r>
              <a:rPr lang="en-US" altLang="zh-TW" sz="2100">
                <a:solidFill>
                  <a:schemeClr val="tx1"/>
                </a:solidFill>
              </a:rPr>
              <a:t>+1 &lt;=</a:t>
            </a:r>
            <a:r>
              <a:rPr lang="en-US" altLang="zh-TW" sz="2100" i="1">
                <a:solidFill>
                  <a:schemeClr val="tx1"/>
                </a:solidFill>
              </a:rPr>
              <a:t>n</a:t>
            </a:r>
            <a:r>
              <a:rPr lang="en-US" altLang="zh-TW" sz="2100">
                <a:solidFill>
                  <a:schemeClr val="tx1"/>
                </a:solidFill>
              </a:rPr>
              <a:t>. If 2</a:t>
            </a:r>
            <a:r>
              <a:rPr lang="en-US" altLang="zh-TW" sz="2100" i="1">
                <a:solidFill>
                  <a:schemeClr val="tx1"/>
                </a:solidFill>
              </a:rPr>
              <a:t>i </a:t>
            </a:r>
            <a:r>
              <a:rPr lang="en-US" altLang="zh-TW" sz="2100">
                <a:solidFill>
                  <a:schemeClr val="tx1"/>
                </a:solidFill>
              </a:rPr>
              <a:t>+1 &gt;n, </a:t>
            </a:r>
            <a:br>
              <a:rPr lang="en-US" altLang="zh-TW" sz="2100">
                <a:solidFill>
                  <a:schemeClr val="tx1"/>
                </a:solidFill>
              </a:rPr>
            </a:br>
            <a:r>
              <a:rPr lang="en-US" altLang="zh-TW" sz="2100">
                <a:solidFill>
                  <a:schemeClr val="tx1"/>
                </a:solidFill>
              </a:rPr>
              <a:t>then </a:t>
            </a:r>
            <a:r>
              <a:rPr lang="en-US" altLang="zh-TW" sz="2100" i="1">
                <a:solidFill>
                  <a:schemeClr val="tx1"/>
                </a:solidFill>
              </a:rPr>
              <a:t>i</a:t>
            </a:r>
            <a:r>
              <a:rPr lang="en-US" altLang="zh-TW" sz="2100">
                <a:solidFill>
                  <a:schemeClr val="tx1"/>
                </a:solidFill>
              </a:rPr>
              <a:t> has no right child.</a:t>
            </a:r>
            <a:endParaRPr lang="en-US" altLang="zh-TW" sz="21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957263" y="713185"/>
            <a:ext cx="6057900" cy="642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9" rIns="69056" bIns="34529" anchor="ctr"/>
          <a:lstStyle/>
          <a:p>
            <a:r>
              <a:rPr lang="en-US" altLang="zh-TW" sz="2700" dirty="0">
                <a:solidFill>
                  <a:schemeClr val="tx1"/>
                </a:solidFill>
              </a:rPr>
              <a:t>Sequential Representation</a:t>
            </a:r>
            <a:endParaRPr lang="en-US" altLang="zh-TW" sz="2700" dirty="0">
              <a:solidFill>
                <a:schemeClr val="tx1"/>
              </a:solidFill>
            </a:endParaRP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3560764" y="1949055"/>
            <a:ext cx="854075" cy="33444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4" name="Line 4"/>
          <p:cNvSpPr>
            <a:spLocks noChangeShapeType="1"/>
          </p:cNvSpPr>
          <p:nvPr/>
        </p:nvSpPr>
        <p:spPr bwMode="auto">
          <a:xfrm>
            <a:off x="3554414" y="2250281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5" name="Line 5"/>
          <p:cNvSpPr>
            <a:spLocks noChangeShapeType="1"/>
          </p:cNvSpPr>
          <p:nvPr/>
        </p:nvSpPr>
        <p:spPr bwMode="auto">
          <a:xfrm>
            <a:off x="3554414" y="2544366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6" name="Line 6"/>
          <p:cNvSpPr>
            <a:spLocks noChangeShapeType="1"/>
          </p:cNvSpPr>
          <p:nvPr/>
        </p:nvSpPr>
        <p:spPr bwMode="auto">
          <a:xfrm>
            <a:off x="3554414" y="283726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7" name="Line 7"/>
          <p:cNvSpPr>
            <a:spLocks noChangeShapeType="1"/>
          </p:cNvSpPr>
          <p:nvPr/>
        </p:nvSpPr>
        <p:spPr bwMode="auto">
          <a:xfrm>
            <a:off x="3554414" y="31432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8" name="Line 8"/>
          <p:cNvSpPr>
            <a:spLocks noChangeShapeType="1"/>
          </p:cNvSpPr>
          <p:nvPr/>
        </p:nvSpPr>
        <p:spPr bwMode="auto">
          <a:xfrm>
            <a:off x="3554414" y="343852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79" name="Line 9"/>
          <p:cNvSpPr>
            <a:spLocks noChangeShapeType="1"/>
          </p:cNvSpPr>
          <p:nvPr/>
        </p:nvSpPr>
        <p:spPr bwMode="auto">
          <a:xfrm>
            <a:off x="3554414" y="3730229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0" name="Line 10"/>
          <p:cNvSpPr>
            <a:spLocks noChangeShapeType="1"/>
          </p:cNvSpPr>
          <p:nvPr/>
        </p:nvSpPr>
        <p:spPr bwMode="auto">
          <a:xfrm>
            <a:off x="3554414" y="4023122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1" name="Line 11"/>
          <p:cNvSpPr>
            <a:spLocks noChangeShapeType="1"/>
          </p:cNvSpPr>
          <p:nvPr/>
        </p:nvSpPr>
        <p:spPr bwMode="auto">
          <a:xfrm>
            <a:off x="3570288" y="5017294"/>
            <a:ext cx="849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2" name="Rectangle 12"/>
          <p:cNvSpPr>
            <a:spLocks noChangeArrowheads="1"/>
          </p:cNvSpPr>
          <p:nvPr/>
        </p:nvSpPr>
        <p:spPr bwMode="auto">
          <a:xfrm>
            <a:off x="3733801" y="1953816"/>
            <a:ext cx="306173" cy="33978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A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B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--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C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--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--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--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D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--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.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E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7183" name="Line 13"/>
          <p:cNvSpPr>
            <a:spLocks noChangeShapeType="1"/>
          </p:cNvSpPr>
          <p:nvPr/>
        </p:nvSpPr>
        <p:spPr bwMode="auto">
          <a:xfrm>
            <a:off x="3554414" y="4316016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4" name="Line 14"/>
          <p:cNvSpPr>
            <a:spLocks noChangeShapeType="1"/>
          </p:cNvSpPr>
          <p:nvPr/>
        </p:nvSpPr>
        <p:spPr bwMode="auto">
          <a:xfrm>
            <a:off x="3554414" y="460891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5" name="Rectangle 15"/>
          <p:cNvSpPr>
            <a:spLocks noChangeArrowheads="1"/>
          </p:cNvSpPr>
          <p:nvPr/>
        </p:nvSpPr>
        <p:spPr bwMode="auto">
          <a:xfrm>
            <a:off x="2932113" y="1952625"/>
            <a:ext cx="524181" cy="33978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[1]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[2]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[3]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[4]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[5]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[6]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[7]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[8]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[9]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.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[16]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7186" name="Line 16"/>
          <p:cNvSpPr>
            <a:spLocks noChangeShapeType="1"/>
          </p:cNvSpPr>
          <p:nvPr/>
        </p:nvSpPr>
        <p:spPr bwMode="auto">
          <a:xfrm>
            <a:off x="8283575" y="1206104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7" name="Line 17"/>
          <p:cNvSpPr>
            <a:spLocks noChangeShapeType="1"/>
          </p:cNvSpPr>
          <p:nvPr/>
        </p:nvSpPr>
        <p:spPr bwMode="auto">
          <a:xfrm>
            <a:off x="8283575" y="150018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8283575" y="1793081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89" name="Line 19"/>
          <p:cNvSpPr>
            <a:spLocks noChangeShapeType="1"/>
          </p:cNvSpPr>
          <p:nvPr/>
        </p:nvSpPr>
        <p:spPr bwMode="auto">
          <a:xfrm>
            <a:off x="8283575" y="2099072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0" name="Line 20"/>
          <p:cNvSpPr>
            <a:spLocks noChangeShapeType="1"/>
          </p:cNvSpPr>
          <p:nvPr/>
        </p:nvSpPr>
        <p:spPr bwMode="auto">
          <a:xfrm>
            <a:off x="8283575" y="2394347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1" name="Line 21"/>
          <p:cNvSpPr>
            <a:spLocks noChangeShapeType="1"/>
          </p:cNvSpPr>
          <p:nvPr/>
        </p:nvSpPr>
        <p:spPr bwMode="auto">
          <a:xfrm>
            <a:off x="8283575" y="268605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2" name="Line 22"/>
          <p:cNvSpPr>
            <a:spLocks noChangeShapeType="1"/>
          </p:cNvSpPr>
          <p:nvPr/>
        </p:nvSpPr>
        <p:spPr bwMode="auto">
          <a:xfrm>
            <a:off x="8283575" y="2978944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3" name="Line 23"/>
          <p:cNvSpPr>
            <a:spLocks noChangeShapeType="1"/>
          </p:cNvSpPr>
          <p:nvPr/>
        </p:nvSpPr>
        <p:spPr bwMode="auto">
          <a:xfrm>
            <a:off x="8283575" y="327183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4" name="Line 24"/>
          <p:cNvSpPr>
            <a:spLocks noChangeShapeType="1"/>
          </p:cNvSpPr>
          <p:nvPr/>
        </p:nvSpPr>
        <p:spPr bwMode="auto">
          <a:xfrm>
            <a:off x="8283575" y="3564731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5" name="Rectangle 25"/>
          <p:cNvSpPr>
            <a:spLocks noChangeArrowheads="1"/>
          </p:cNvSpPr>
          <p:nvPr/>
        </p:nvSpPr>
        <p:spPr bwMode="auto">
          <a:xfrm>
            <a:off x="8288338" y="917972"/>
            <a:ext cx="855662" cy="2643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196" name="Rectangle 26"/>
          <p:cNvSpPr>
            <a:spLocks noChangeArrowheads="1"/>
          </p:cNvSpPr>
          <p:nvPr/>
        </p:nvSpPr>
        <p:spPr bwMode="auto">
          <a:xfrm>
            <a:off x="7454901" y="857251"/>
            <a:ext cx="395941" cy="278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[1]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[2]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[3]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[4]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[5]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[6]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[7]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[8]</a:t>
            </a:r>
            <a:endParaRPr lang="en-US" altLang="zh-TW" sz="1800">
              <a:solidFill>
                <a:schemeClr val="tx1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altLang="zh-TW" sz="1800">
                <a:solidFill>
                  <a:schemeClr val="tx1"/>
                </a:solidFill>
              </a:rPr>
              <a:t>[9]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7197" name="Rectangle 27"/>
          <p:cNvSpPr>
            <a:spLocks noChangeArrowheads="1"/>
          </p:cNvSpPr>
          <p:nvPr/>
        </p:nvSpPr>
        <p:spPr bwMode="auto">
          <a:xfrm>
            <a:off x="8478638" y="895351"/>
            <a:ext cx="318998" cy="278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A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B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C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D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E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F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G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H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altLang="zh-TW" sz="1800" dirty="0">
                <a:solidFill>
                  <a:schemeClr val="tx1"/>
                </a:solidFill>
              </a:rPr>
              <a:t>I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  <p:grpSp>
        <p:nvGrpSpPr>
          <p:cNvPr id="2" name="Group 28"/>
          <p:cNvGrpSpPr/>
          <p:nvPr/>
        </p:nvGrpSpPr>
        <p:grpSpPr bwMode="auto">
          <a:xfrm>
            <a:off x="2366963" y="1977629"/>
            <a:ext cx="571500" cy="427434"/>
            <a:chOff x="1389" y="1133"/>
            <a:chExt cx="360" cy="359"/>
          </a:xfrm>
        </p:grpSpPr>
        <p:sp>
          <p:nvSpPr>
            <p:cNvPr id="7251" name="Oval 29"/>
            <p:cNvSpPr>
              <a:spLocks noChangeArrowheads="1"/>
            </p:cNvSpPr>
            <p:nvPr/>
          </p:nvSpPr>
          <p:spPr bwMode="auto">
            <a:xfrm>
              <a:off x="1389" y="11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52" name="Rectangle 30"/>
            <p:cNvSpPr>
              <a:spLocks noChangeArrowheads="1"/>
            </p:cNvSpPr>
            <p:nvPr/>
          </p:nvSpPr>
          <p:spPr bwMode="auto">
            <a:xfrm>
              <a:off x="1458" y="1186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rgbClr val="006600"/>
                  </a:solidFill>
                </a:rPr>
                <a:t>A</a:t>
              </a:r>
              <a:endParaRPr lang="en-US" altLang="zh-TW" sz="1800">
                <a:solidFill>
                  <a:srgbClr val="006600"/>
                </a:solidFill>
              </a:endParaRPr>
            </a:p>
          </p:txBody>
        </p:sp>
      </p:grpSp>
      <p:grpSp>
        <p:nvGrpSpPr>
          <p:cNvPr id="3" name="Group 31"/>
          <p:cNvGrpSpPr/>
          <p:nvPr/>
        </p:nvGrpSpPr>
        <p:grpSpPr bwMode="auto">
          <a:xfrm>
            <a:off x="1755775" y="2655095"/>
            <a:ext cx="571500" cy="427435"/>
            <a:chOff x="1004" y="1702"/>
            <a:chExt cx="360" cy="359"/>
          </a:xfrm>
        </p:grpSpPr>
        <p:sp>
          <p:nvSpPr>
            <p:cNvPr id="7249" name="Oval 32"/>
            <p:cNvSpPr>
              <a:spLocks noChangeArrowheads="1"/>
            </p:cNvSpPr>
            <p:nvPr/>
          </p:nvSpPr>
          <p:spPr bwMode="auto">
            <a:xfrm>
              <a:off x="1004" y="1702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50" name="Rectangle 33"/>
            <p:cNvSpPr>
              <a:spLocks noChangeArrowheads="1"/>
            </p:cNvSpPr>
            <p:nvPr/>
          </p:nvSpPr>
          <p:spPr bwMode="auto">
            <a:xfrm>
              <a:off x="1073" y="1755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rgbClr val="006600"/>
                  </a:solidFill>
                </a:rPr>
                <a:t>B</a:t>
              </a:r>
              <a:endParaRPr lang="en-US" altLang="zh-TW" sz="1800">
                <a:solidFill>
                  <a:srgbClr val="006600"/>
                </a:solidFill>
              </a:endParaRPr>
            </a:p>
          </p:txBody>
        </p:sp>
      </p:grpSp>
      <p:sp>
        <p:nvSpPr>
          <p:cNvPr id="7200" name="Line 34"/>
          <p:cNvSpPr>
            <a:spLocks noChangeShapeType="1"/>
          </p:cNvSpPr>
          <p:nvPr/>
        </p:nvSpPr>
        <p:spPr bwMode="auto">
          <a:xfrm flipH="1">
            <a:off x="2138364" y="2396730"/>
            <a:ext cx="341312" cy="2678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4" name="Group 35"/>
          <p:cNvGrpSpPr/>
          <p:nvPr/>
        </p:nvGrpSpPr>
        <p:grpSpPr bwMode="auto">
          <a:xfrm>
            <a:off x="904875" y="4757739"/>
            <a:ext cx="571500" cy="427435"/>
            <a:chOff x="468" y="3468"/>
            <a:chExt cx="360" cy="359"/>
          </a:xfrm>
        </p:grpSpPr>
        <p:sp>
          <p:nvSpPr>
            <p:cNvPr id="7247" name="Oval 36"/>
            <p:cNvSpPr>
              <a:spLocks noChangeArrowheads="1"/>
            </p:cNvSpPr>
            <p:nvPr/>
          </p:nvSpPr>
          <p:spPr bwMode="auto">
            <a:xfrm>
              <a:off x="468" y="346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48" name="Rectangle 37"/>
            <p:cNvSpPr>
              <a:spLocks noChangeArrowheads="1"/>
            </p:cNvSpPr>
            <p:nvPr/>
          </p:nvSpPr>
          <p:spPr bwMode="auto">
            <a:xfrm>
              <a:off x="537" y="3521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rgbClr val="006600"/>
                  </a:solidFill>
                </a:rPr>
                <a:t>E</a:t>
              </a:r>
              <a:endParaRPr lang="en-US" altLang="zh-TW" sz="1800">
                <a:solidFill>
                  <a:srgbClr val="006600"/>
                </a:solidFill>
              </a:endParaRPr>
            </a:p>
          </p:txBody>
        </p:sp>
      </p:grpSp>
      <p:sp>
        <p:nvSpPr>
          <p:cNvPr id="7202" name="Line 38"/>
          <p:cNvSpPr>
            <a:spLocks noChangeShapeType="1"/>
          </p:cNvSpPr>
          <p:nvPr/>
        </p:nvSpPr>
        <p:spPr bwMode="auto">
          <a:xfrm flipH="1">
            <a:off x="1117601" y="4435079"/>
            <a:ext cx="322263" cy="333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5" name="Group 39"/>
          <p:cNvGrpSpPr/>
          <p:nvPr/>
        </p:nvGrpSpPr>
        <p:grpSpPr bwMode="auto">
          <a:xfrm>
            <a:off x="1547813" y="3353991"/>
            <a:ext cx="571500" cy="427434"/>
            <a:chOff x="873" y="2289"/>
            <a:chExt cx="360" cy="359"/>
          </a:xfrm>
        </p:grpSpPr>
        <p:sp>
          <p:nvSpPr>
            <p:cNvPr id="7245" name="Oval 40"/>
            <p:cNvSpPr>
              <a:spLocks noChangeArrowheads="1"/>
            </p:cNvSpPr>
            <p:nvPr/>
          </p:nvSpPr>
          <p:spPr bwMode="auto">
            <a:xfrm>
              <a:off x="873" y="2289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46" name="Rectangle 41"/>
            <p:cNvSpPr>
              <a:spLocks noChangeArrowheads="1"/>
            </p:cNvSpPr>
            <p:nvPr/>
          </p:nvSpPr>
          <p:spPr bwMode="auto">
            <a:xfrm>
              <a:off x="942" y="2342"/>
              <a:ext cx="193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rgbClr val="006600"/>
                  </a:solidFill>
                </a:rPr>
                <a:t>C</a:t>
              </a:r>
              <a:endParaRPr lang="en-US" altLang="zh-TW" sz="1800">
                <a:solidFill>
                  <a:srgbClr val="006600"/>
                </a:solidFill>
              </a:endParaRPr>
            </a:p>
          </p:txBody>
        </p:sp>
      </p:grpSp>
      <p:grpSp>
        <p:nvGrpSpPr>
          <p:cNvPr id="6" name="Group 42"/>
          <p:cNvGrpSpPr/>
          <p:nvPr/>
        </p:nvGrpSpPr>
        <p:grpSpPr bwMode="auto">
          <a:xfrm>
            <a:off x="1190625" y="4002882"/>
            <a:ext cx="571500" cy="427435"/>
            <a:chOff x="648" y="2834"/>
            <a:chExt cx="360" cy="359"/>
          </a:xfrm>
        </p:grpSpPr>
        <p:sp>
          <p:nvSpPr>
            <p:cNvPr id="7243" name="Oval 43"/>
            <p:cNvSpPr>
              <a:spLocks noChangeArrowheads="1"/>
            </p:cNvSpPr>
            <p:nvPr/>
          </p:nvSpPr>
          <p:spPr bwMode="auto">
            <a:xfrm>
              <a:off x="648" y="283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44" name="Rectangle 44"/>
            <p:cNvSpPr>
              <a:spLocks noChangeArrowheads="1"/>
            </p:cNvSpPr>
            <p:nvPr/>
          </p:nvSpPr>
          <p:spPr bwMode="auto">
            <a:xfrm>
              <a:off x="717" y="2887"/>
              <a:ext cx="193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rgbClr val="006600"/>
                  </a:solidFill>
                </a:rPr>
                <a:t>D</a:t>
              </a:r>
              <a:endParaRPr lang="en-US" altLang="zh-TW" sz="1800">
                <a:solidFill>
                  <a:srgbClr val="006600"/>
                </a:solidFill>
              </a:endParaRPr>
            </a:p>
          </p:txBody>
        </p:sp>
      </p:grpSp>
      <p:sp>
        <p:nvSpPr>
          <p:cNvPr id="7205" name="Line 45"/>
          <p:cNvSpPr>
            <a:spLocks noChangeShapeType="1"/>
          </p:cNvSpPr>
          <p:nvPr/>
        </p:nvSpPr>
        <p:spPr bwMode="auto">
          <a:xfrm flipH="1">
            <a:off x="1812926" y="3098006"/>
            <a:ext cx="138113" cy="25360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06" name="Line 46"/>
          <p:cNvSpPr>
            <a:spLocks noChangeShapeType="1"/>
          </p:cNvSpPr>
          <p:nvPr/>
        </p:nvSpPr>
        <p:spPr bwMode="auto">
          <a:xfrm flipH="1">
            <a:off x="1525589" y="3796904"/>
            <a:ext cx="168275" cy="219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7" name="Group 82"/>
          <p:cNvGrpSpPr/>
          <p:nvPr/>
        </p:nvGrpSpPr>
        <p:grpSpPr bwMode="auto">
          <a:xfrm>
            <a:off x="6189663" y="2944416"/>
            <a:ext cx="571500" cy="427434"/>
            <a:chOff x="4229" y="1348"/>
            <a:chExt cx="360" cy="359"/>
          </a:xfrm>
        </p:grpSpPr>
        <p:sp>
          <p:nvSpPr>
            <p:cNvPr id="7241" name="Oval 83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42" name="Rectangle 84"/>
            <p:cNvSpPr>
              <a:spLocks noChangeArrowheads="1"/>
            </p:cNvSpPr>
            <p:nvPr/>
          </p:nvSpPr>
          <p:spPr bwMode="auto">
            <a:xfrm>
              <a:off x="4298" y="1401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A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85"/>
          <p:cNvGrpSpPr/>
          <p:nvPr/>
        </p:nvGrpSpPr>
        <p:grpSpPr bwMode="auto">
          <a:xfrm>
            <a:off x="5219700" y="3800476"/>
            <a:ext cx="571500" cy="427435"/>
            <a:chOff x="3618" y="2067"/>
            <a:chExt cx="360" cy="359"/>
          </a:xfrm>
        </p:grpSpPr>
        <p:sp>
          <p:nvSpPr>
            <p:cNvPr id="7239" name="Oval 86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40" name="Rectangle 87"/>
            <p:cNvSpPr>
              <a:spLocks noChangeArrowheads="1"/>
            </p:cNvSpPr>
            <p:nvPr/>
          </p:nvSpPr>
          <p:spPr bwMode="auto">
            <a:xfrm>
              <a:off x="3687" y="2120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B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sp>
        <p:nvSpPr>
          <p:cNvPr id="7209" name="Line 88"/>
          <p:cNvSpPr>
            <a:spLocks noChangeShapeType="1"/>
          </p:cNvSpPr>
          <p:nvPr/>
        </p:nvSpPr>
        <p:spPr bwMode="auto">
          <a:xfrm flipH="1">
            <a:off x="5518151" y="3312320"/>
            <a:ext cx="765175" cy="4845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9" name="Group 89"/>
          <p:cNvGrpSpPr/>
          <p:nvPr/>
        </p:nvGrpSpPr>
        <p:grpSpPr bwMode="auto">
          <a:xfrm>
            <a:off x="7110413" y="3825479"/>
            <a:ext cx="571500" cy="427434"/>
            <a:chOff x="4809" y="2088"/>
            <a:chExt cx="360" cy="359"/>
          </a:xfrm>
        </p:grpSpPr>
        <p:sp>
          <p:nvSpPr>
            <p:cNvPr id="7237" name="Oval 90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38" name="Rectangle 91"/>
            <p:cNvSpPr>
              <a:spLocks noChangeArrowheads="1"/>
            </p:cNvSpPr>
            <p:nvPr/>
          </p:nvSpPr>
          <p:spPr bwMode="auto">
            <a:xfrm>
              <a:off x="4878" y="2141"/>
              <a:ext cx="193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C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2"/>
          <p:cNvGrpSpPr/>
          <p:nvPr/>
        </p:nvGrpSpPr>
        <p:grpSpPr bwMode="auto">
          <a:xfrm>
            <a:off x="7620000" y="4630341"/>
            <a:ext cx="571500" cy="427434"/>
            <a:chOff x="5130" y="2764"/>
            <a:chExt cx="360" cy="359"/>
          </a:xfrm>
        </p:grpSpPr>
        <p:sp>
          <p:nvSpPr>
            <p:cNvPr id="7235" name="Oval 93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36" name="Rectangle 94"/>
            <p:cNvSpPr>
              <a:spLocks noChangeArrowheads="1"/>
            </p:cNvSpPr>
            <p:nvPr/>
          </p:nvSpPr>
          <p:spPr bwMode="auto">
            <a:xfrm>
              <a:off x="5199" y="2817"/>
              <a:ext cx="201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G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sp>
        <p:nvSpPr>
          <p:cNvPr id="7212" name="Line 95"/>
          <p:cNvSpPr>
            <a:spLocks noChangeShapeType="1"/>
          </p:cNvSpPr>
          <p:nvPr/>
        </p:nvSpPr>
        <p:spPr bwMode="auto">
          <a:xfrm>
            <a:off x="7561264" y="4244580"/>
            <a:ext cx="287337" cy="3690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11" name="Group 96"/>
          <p:cNvGrpSpPr/>
          <p:nvPr/>
        </p:nvGrpSpPr>
        <p:grpSpPr bwMode="auto">
          <a:xfrm>
            <a:off x="5748338" y="4667251"/>
            <a:ext cx="571500" cy="427435"/>
            <a:chOff x="3951" y="2795"/>
            <a:chExt cx="360" cy="359"/>
          </a:xfrm>
        </p:grpSpPr>
        <p:sp>
          <p:nvSpPr>
            <p:cNvPr id="7233" name="Oval 97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34" name="Rectangle 98"/>
            <p:cNvSpPr>
              <a:spLocks noChangeArrowheads="1"/>
            </p:cNvSpPr>
            <p:nvPr/>
          </p:nvSpPr>
          <p:spPr bwMode="auto">
            <a:xfrm>
              <a:off x="4020" y="2848"/>
              <a:ext cx="18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E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99"/>
          <p:cNvGrpSpPr/>
          <p:nvPr/>
        </p:nvGrpSpPr>
        <p:grpSpPr bwMode="auto">
          <a:xfrm>
            <a:off x="5289550" y="5573316"/>
            <a:ext cx="571500" cy="427434"/>
            <a:chOff x="3662" y="3556"/>
            <a:chExt cx="360" cy="359"/>
          </a:xfrm>
        </p:grpSpPr>
        <p:sp>
          <p:nvSpPr>
            <p:cNvPr id="7231" name="Oval 100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32" name="Rectangle 101"/>
            <p:cNvSpPr>
              <a:spLocks noChangeArrowheads="1"/>
            </p:cNvSpPr>
            <p:nvPr/>
          </p:nvSpPr>
          <p:spPr bwMode="auto">
            <a:xfrm>
              <a:off x="3731" y="3609"/>
              <a:ext cx="128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I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sp>
        <p:nvSpPr>
          <p:cNvPr id="7215" name="Line 102"/>
          <p:cNvSpPr>
            <a:spLocks noChangeShapeType="1"/>
          </p:cNvSpPr>
          <p:nvPr/>
        </p:nvSpPr>
        <p:spPr bwMode="auto">
          <a:xfrm>
            <a:off x="5145089" y="5110164"/>
            <a:ext cx="423862" cy="4595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13" name="Group 103"/>
          <p:cNvGrpSpPr/>
          <p:nvPr/>
        </p:nvGrpSpPr>
        <p:grpSpPr bwMode="auto">
          <a:xfrm>
            <a:off x="4759325" y="4654154"/>
            <a:ext cx="571500" cy="427434"/>
            <a:chOff x="3328" y="2784"/>
            <a:chExt cx="360" cy="359"/>
          </a:xfrm>
        </p:grpSpPr>
        <p:sp>
          <p:nvSpPr>
            <p:cNvPr id="7229" name="Oval 104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30" name="Rectangle 105"/>
            <p:cNvSpPr>
              <a:spLocks noChangeArrowheads="1"/>
            </p:cNvSpPr>
            <p:nvPr/>
          </p:nvSpPr>
          <p:spPr bwMode="auto">
            <a:xfrm>
              <a:off x="3397" y="2837"/>
              <a:ext cx="193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D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06"/>
          <p:cNvGrpSpPr/>
          <p:nvPr/>
        </p:nvGrpSpPr>
        <p:grpSpPr bwMode="auto">
          <a:xfrm>
            <a:off x="4198938" y="5545932"/>
            <a:ext cx="571500" cy="427435"/>
            <a:chOff x="2975" y="3533"/>
            <a:chExt cx="360" cy="359"/>
          </a:xfrm>
        </p:grpSpPr>
        <p:sp>
          <p:nvSpPr>
            <p:cNvPr id="7227" name="Oval 107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28" name="Rectangle 108"/>
            <p:cNvSpPr>
              <a:spLocks noChangeArrowheads="1"/>
            </p:cNvSpPr>
            <p:nvPr/>
          </p:nvSpPr>
          <p:spPr bwMode="auto">
            <a:xfrm>
              <a:off x="3044" y="3586"/>
              <a:ext cx="193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H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09"/>
          <p:cNvGrpSpPr/>
          <p:nvPr/>
        </p:nvGrpSpPr>
        <p:grpSpPr bwMode="auto">
          <a:xfrm>
            <a:off x="6648450" y="4629151"/>
            <a:ext cx="571500" cy="427435"/>
            <a:chOff x="4518" y="2763"/>
            <a:chExt cx="360" cy="359"/>
          </a:xfrm>
        </p:grpSpPr>
        <p:sp>
          <p:nvSpPr>
            <p:cNvPr id="7225" name="Oval 110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7226" name="Rectangle 111"/>
            <p:cNvSpPr>
              <a:spLocks noChangeArrowheads="1"/>
            </p:cNvSpPr>
            <p:nvPr/>
          </p:nvSpPr>
          <p:spPr bwMode="auto">
            <a:xfrm>
              <a:off x="4587" y="2816"/>
              <a:ext cx="177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9056" tIns="34529" rIns="69056" bIns="34529">
              <a:spAutoFit/>
            </a:bodyPr>
            <a:lstStyle/>
            <a:p>
              <a:pPr eaLnBrk="0" hangingPunct="0"/>
              <a:r>
                <a:rPr lang="en-US" altLang="zh-TW" sz="1800">
                  <a:solidFill>
                    <a:schemeClr val="tx1"/>
                  </a:solidFill>
                </a:rPr>
                <a:t>F</a:t>
              </a:r>
              <a:endParaRPr lang="en-US" altLang="zh-TW" sz="1800">
                <a:solidFill>
                  <a:schemeClr val="tx1"/>
                </a:solidFill>
              </a:endParaRPr>
            </a:p>
          </p:txBody>
        </p:sp>
      </p:grpSp>
      <p:sp>
        <p:nvSpPr>
          <p:cNvPr id="7219" name="Line 112"/>
          <p:cNvSpPr>
            <a:spLocks noChangeShapeType="1"/>
          </p:cNvSpPr>
          <p:nvPr/>
        </p:nvSpPr>
        <p:spPr bwMode="auto">
          <a:xfrm flipH="1">
            <a:off x="6913564" y="4243389"/>
            <a:ext cx="322262" cy="3702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20" name="Line 113"/>
          <p:cNvSpPr>
            <a:spLocks noChangeShapeType="1"/>
          </p:cNvSpPr>
          <p:nvPr/>
        </p:nvSpPr>
        <p:spPr bwMode="auto">
          <a:xfrm>
            <a:off x="5603876" y="4205289"/>
            <a:ext cx="373063" cy="4595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21" name="Line 114"/>
          <p:cNvSpPr>
            <a:spLocks noChangeShapeType="1"/>
          </p:cNvSpPr>
          <p:nvPr/>
        </p:nvSpPr>
        <p:spPr bwMode="auto">
          <a:xfrm flipH="1">
            <a:off x="5024438" y="4192192"/>
            <a:ext cx="323850" cy="4595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22" name="Line 115"/>
          <p:cNvSpPr>
            <a:spLocks noChangeShapeType="1"/>
          </p:cNvSpPr>
          <p:nvPr/>
        </p:nvSpPr>
        <p:spPr bwMode="auto">
          <a:xfrm flipH="1">
            <a:off x="4479925" y="5097067"/>
            <a:ext cx="425450" cy="4345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23" name="Line 116"/>
          <p:cNvSpPr>
            <a:spLocks noChangeShapeType="1"/>
          </p:cNvSpPr>
          <p:nvPr/>
        </p:nvSpPr>
        <p:spPr bwMode="auto">
          <a:xfrm>
            <a:off x="6657976" y="3325417"/>
            <a:ext cx="714375" cy="4976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7224" name="Text Box 117"/>
          <p:cNvSpPr txBox="1">
            <a:spLocks noChangeArrowheads="1"/>
          </p:cNvSpPr>
          <p:nvPr/>
        </p:nvSpPr>
        <p:spPr bwMode="auto">
          <a:xfrm>
            <a:off x="4651375" y="1616869"/>
            <a:ext cx="2454518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TW" sz="1800" b="1">
                <a:solidFill>
                  <a:srgbClr val="CC3300"/>
                </a:solidFill>
              </a:rPr>
              <a:t>(1) waste space</a:t>
            </a:r>
            <a:endParaRPr lang="en-US" altLang="zh-TW" sz="1800" b="1">
              <a:solidFill>
                <a:srgbClr val="CC3300"/>
              </a:solidFill>
            </a:endParaRPr>
          </a:p>
          <a:p>
            <a:r>
              <a:rPr lang="en-US" altLang="zh-TW" sz="1800" b="1">
                <a:solidFill>
                  <a:srgbClr val="CC3300"/>
                </a:solidFill>
              </a:rPr>
              <a:t>(2) insertion/deletion</a:t>
            </a:r>
            <a:endParaRPr lang="en-US" altLang="zh-TW" sz="1800" b="1">
              <a:solidFill>
                <a:srgbClr val="CC3300"/>
              </a:solidFill>
            </a:endParaRPr>
          </a:p>
          <a:p>
            <a:r>
              <a:rPr lang="en-US" altLang="zh-TW" sz="1800" b="1">
                <a:solidFill>
                  <a:srgbClr val="CC3300"/>
                </a:solidFill>
              </a:rPr>
              <a:t>     problem</a:t>
            </a:r>
            <a:endParaRPr lang="en-US" altLang="zh-TW" sz="1800" b="1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 altLang="zh-TW">
              <a:latin typeface="Times New Roman" panose="02020603050405020304" pitchFamily="18" charset="0"/>
              <a:ea typeface="PMingLiU" pitchFamily="18" charset="-120"/>
            </a:endParaRP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1130300" y="750885"/>
            <a:ext cx="7386639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9" rIns="69056" bIns="34529" anchor="ctr"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</a:rPr>
              <a:t>Linked Representation</a:t>
            </a:r>
            <a:endParaRPr lang="en-US" altLang="zh-TW" sz="2700" dirty="0">
              <a:solidFill>
                <a:schemeClr val="tx1"/>
              </a:solidFill>
            </a:endParaRPr>
          </a:p>
        </p:txBody>
      </p:sp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857250" y="1914525"/>
            <a:ext cx="9163050" cy="17871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9056" tIns="34529" rIns="69056" bIns="34529"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TW" sz="2100" b="1">
                <a:solidFill>
                  <a:schemeClr val="tx1"/>
                </a:solidFill>
                <a:latin typeface="Courier New" panose="02070309020205020404" pitchFamily="49" charset="0"/>
              </a:rPr>
              <a:t>typedef struct node *tree_pointer;</a:t>
            </a:r>
            <a:endParaRPr lang="en-US" altLang="zh-TW" sz="21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TW" sz="2100" b="1">
                <a:solidFill>
                  <a:schemeClr val="tx1"/>
                </a:solidFill>
                <a:latin typeface="Courier New" panose="02070309020205020404" pitchFamily="49" charset="0"/>
              </a:rPr>
              <a:t>typedef struct node {</a:t>
            </a:r>
            <a:endParaRPr lang="en-US" altLang="zh-TW" sz="21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TW" sz="2100" b="1">
                <a:solidFill>
                  <a:schemeClr val="tx1"/>
                </a:solidFill>
                <a:latin typeface="Courier New" panose="02070309020205020404" pitchFamily="49" charset="0"/>
              </a:rPr>
              <a:t> int data;</a:t>
            </a:r>
            <a:endParaRPr lang="en-US" altLang="zh-TW" sz="21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TW" sz="2100" b="1">
                <a:solidFill>
                  <a:schemeClr val="tx1"/>
                </a:solidFill>
                <a:latin typeface="Courier New" panose="02070309020205020404" pitchFamily="49" charset="0"/>
              </a:rPr>
              <a:t> tree_pointer left_child, right_child;</a:t>
            </a:r>
            <a:endParaRPr lang="en-US" altLang="zh-TW" sz="2100" b="1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n-US" altLang="zh-TW" sz="2100" b="1">
                <a:solidFill>
                  <a:schemeClr val="tx1"/>
                </a:solidFill>
                <a:latin typeface="Courier New" panose="02070309020205020404" pitchFamily="49" charset="0"/>
              </a:rPr>
              <a:t>};</a:t>
            </a:r>
            <a:endParaRPr lang="en-US" altLang="zh-TW" sz="2400">
              <a:solidFill>
                <a:schemeClr val="tx1"/>
              </a:solidFill>
            </a:endParaRPr>
          </a:p>
          <a:p>
            <a:pPr marL="257175" indent="-257175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1130300" y="4251722"/>
            <a:ext cx="4105275" cy="6143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199" name="Line 5"/>
          <p:cNvSpPr>
            <a:spLocks noChangeShapeType="1"/>
          </p:cNvSpPr>
          <p:nvPr/>
        </p:nvSpPr>
        <p:spPr bwMode="auto">
          <a:xfrm>
            <a:off x="2605088" y="4260058"/>
            <a:ext cx="0" cy="6119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200" name="Line 6"/>
          <p:cNvSpPr>
            <a:spLocks noChangeShapeType="1"/>
          </p:cNvSpPr>
          <p:nvPr/>
        </p:nvSpPr>
        <p:spPr bwMode="auto">
          <a:xfrm>
            <a:off x="3573463" y="4260057"/>
            <a:ext cx="0" cy="59888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201" name="Rectangle 7"/>
          <p:cNvSpPr>
            <a:spLocks noChangeArrowheads="1"/>
          </p:cNvSpPr>
          <p:nvPr/>
        </p:nvSpPr>
        <p:spPr bwMode="auto">
          <a:xfrm>
            <a:off x="2733676" y="4454128"/>
            <a:ext cx="588302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data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8202" name="Rectangle 8"/>
          <p:cNvSpPr>
            <a:spLocks noChangeArrowheads="1"/>
          </p:cNvSpPr>
          <p:nvPr/>
        </p:nvSpPr>
        <p:spPr bwMode="auto">
          <a:xfrm>
            <a:off x="1168400" y="4454128"/>
            <a:ext cx="1049966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left_child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8203" name="Rectangle 9"/>
          <p:cNvSpPr>
            <a:spLocks noChangeArrowheads="1"/>
          </p:cNvSpPr>
          <p:nvPr/>
        </p:nvSpPr>
        <p:spPr bwMode="auto">
          <a:xfrm>
            <a:off x="3668713" y="4442222"/>
            <a:ext cx="1191031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right_child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8204" name="Oval 10"/>
          <p:cNvSpPr>
            <a:spLocks noChangeArrowheads="1"/>
          </p:cNvSpPr>
          <p:nvPr/>
        </p:nvSpPr>
        <p:spPr bwMode="auto">
          <a:xfrm>
            <a:off x="7008814" y="3812381"/>
            <a:ext cx="939800" cy="65365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205" name="Rectangle 11"/>
          <p:cNvSpPr>
            <a:spLocks noChangeArrowheads="1"/>
          </p:cNvSpPr>
          <p:nvPr/>
        </p:nvSpPr>
        <p:spPr bwMode="auto">
          <a:xfrm>
            <a:off x="7131051" y="3989785"/>
            <a:ext cx="588302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data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8206" name="Line 12"/>
          <p:cNvSpPr>
            <a:spLocks noChangeShapeType="1"/>
          </p:cNvSpPr>
          <p:nvPr/>
        </p:nvSpPr>
        <p:spPr bwMode="auto">
          <a:xfrm flipH="1">
            <a:off x="6391275" y="4342211"/>
            <a:ext cx="679450" cy="5107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207" name="Line 13"/>
          <p:cNvSpPr>
            <a:spLocks noChangeShapeType="1"/>
          </p:cNvSpPr>
          <p:nvPr/>
        </p:nvSpPr>
        <p:spPr bwMode="auto">
          <a:xfrm>
            <a:off x="7854951" y="4355308"/>
            <a:ext cx="661988" cy="4976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208" name="Rectangle 14"/>
          <p:cNvSpPr>
            <a:spLocks noChangeArrowheads="1"/>
          </p:cNvSpPr>
          <p:nvPr/>
        </p:nvSpPr>
        <p:spPr bwMode="auto">
          <a:xfrm>
            <a:off x="5702300" y="4894660"/>
            <a:ext cx="1049966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left_child</a:t>
            </a:r>
            <a:endParaRPr lang="en-US" altLang="zh-TW" sz="1800">
              <a:solidFill>
                <a:schemeClr val="tx1"/>
              </a:solidFill>
            </a:endParaRPr>
          </a:p>
        </p:txBody>
      </p:sp>
      <p:sp>
        <p:nvSpPr>
          <p:cNvPr id="8209" name="Rectangle 15"/>
          <p:cNvSpPr>
            <a:spLocks noChangeArrowheads="1"/>
          </p:cNvSpPr>
          <p:nvPr/>
        </p:nvSpPr>
        <p:spPr bwMode="auto">
          <a:xfrm>
            <a:off x="7624764" y="4867275"/>
            <a:ext cx="1191031" cy="346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altLang="zh-TW" sz="1800">
                <a:solidFill>
                  <a:schemeClr val="tx1"/>
                </a:solidFill>
              </a:rPr>
              <a:t>right_child</a:t>
            </a:r>
            <a:endParaRPr lang="en-US" altLang="zh-TW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65018" y="1106632"/>
            <a:ext cx="8153400" cy="857250"/>
          </a:xfrm>
        </p:spPr>
        <p:txBody>
          <a:bodyPr/>
          <a:lstStyle/>
          <a:p>
            <a:pPr eaLnBrk="1" hangingPunct="1"/>
            <a:r>
              <a:rPr lang="en-US" dirty="0"/>
              <a:t>What is the </a:t>
            </a:r>
            <a:r>
              <a:rPr lang="en-US" u="sng" dirty="0"/>
              <a:t>max</a:t>
            </a:r>
            <a:r>
              <a:rPr lang="en-US" dirty="0"/>
              <a:t> #nodes at some level </a:t>
            </a:r>
            <a:r>
              <a:rPr lang="en-US" i="1" dirty="0"/>
              <a:t>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855519" y="2213805"/>
            <a:ext cx="324960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u="sng" dirty="0">
                <a:solidFill>
                  <a:schemeClr val="tx1"/>
                </a:solidFill>
              </a:rPr>
              <a:t>max</a:t>
            </a:r>
            <a:r>
              <a:rPr lang="en-US" sz="1800" dirty="0">
                <a:solidFill>
                  <a:schemeClr val="tx1"/>
                </a:solidFill>
              </a:rPr>
              <a:t> #nodes at level     is 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7172" name="Object 6"/>
          <p:cNvGraphicFramePr>
            <a:graphicFrameLocks noChangeAspect="1"/>
          </p:cNvGraphicFramePr>
          <p:nvPr/>
        </p:nvGraphicFramePr>
        <p:xfrm>
          <a:off x="3501737" y="2250173"/>
          <a:ext cx="139700" cy="236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3352800" imgH="7620000" progId="Equation.DSMT4">
                  <p:embed/>
                </p:oleObj>
              </mc:Choice>
              <mc:Fallback>
                <p:oleObj name="Equation" r:id="rId1" imgW="3352800" imgH="7620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737" y="2250173"/>
                        <a:ext cx="139700" cy="23693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7"/>
          <p:cNvGraphicFramePr>
            <a:graphicFrameLocks noChangeAspect="1"/>
          </p:cNvGraphicFramePr>
          <p:nvPr/>
        </p:nvGraphicFramePr>
        <p:xfrm>
          <a:off x="3986648" y="2208608"/>
          <a:ext cx="29051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7010400" imgH="8839200" progId="Equation.DSMT4">
                  <p:embed/>
                </p:oleObj>
              </mc:Choice>
              <mc:Fallback>
                <p:oleObj name="Equation" r:id="rId3" imgW="7010400" imgH="8839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648" y="2208608"/>
                        <a:ext cx="290513" cy="2762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11" descr="P453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0527" y="2738005"/>
            <a:ext cx="4446918" cy="30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2"/>
          <p:cNvGrpSpPr/>
          <p:nvPr/>
        </p:nvGrpSpPr>
        <p:grpSpPr bwMode="auto">
          <a:xfrm>
            <a:off x="4724401" y="3714750"/>
            <a:ext cx="1206500" cy="1533525"/>
            <a:chOff x="4272" y="2832"/>
            <a:chExt cx="760" cy="1288"/>
          </a:xfrm>
        </p:grpSpPr>
        <p:graphicFrame>
          <p:nvGraphicFramePr>
            <p:cNvPr id="7177" name="Object 13"/>
            <p:cNvGraphicFramePr>
              <a:graphicFrameLocks noChangeAspect="1"/>
            </p:cNvGraphicFramePr>
            <p:nvPr/>
          </p:nvGraphicFramePr>
          <p:xfrm>
            <a:off x="4272" y="2832"/>
            <a:ext cx="3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Equation" r:id="rId6" imgW="14630400" imgH="8839200" progId="Equation.DSMT4">
                    <p:embed/>
                  </p:oleObj>
                </mc:Choice>
                <mc:Fallback>
                  <p:oleObj name="Equation" r:id="rId6" imgW="14630400" imgH="8839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832"/>
                          <a:ext cx="384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" name="Object 14"/>
            <p:cNvGraphicFramePr>
              <a:graphicFrameLocks noChangeAspect="1"/>
            </p:cNvGraphicFramePr>
            <p:nvPr/>
          </p:nvGraphicFramePr>
          <p:xfrm>
            <a:off x="4656" y="3168"/>
            <a:ext cx="36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Equation" r:id="rId8" imgW="13716000" imgH="8839200" progId="Equation.DSMT4">
                    <p:embed/>
                  </p:oleObj>
                </mc:Choice>
                <mc:Fallback>
                  <p:oleObj name="Equation" r:id="rId8" imgW="13716000" imgH="8839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168"/>
                          <a:ext cx="360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9" name="Object 15"/>
            <p:cNvGraphicFramePr>
              <a:graphicFrameLocks noChangeAspect="1"/>
            </p:cNvGraphicFramePr>
            <p:nvPr/>
          </p:nvGraphicFramePr>
          <p:xfrm>
            <a:off x="4560" y="3504"/>
            <a:ext cx="3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10" imgW="14630400" imgH="8839200" progId="Equation.DSMT4">
                    <p:embed/>
                  </p:oleObj>
                </mc:Choice>
                <mc:Fallback>
                  <p:oleObj name="Equation" r:id="rId10" imgW="14630400" imgH="8839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3504"/>
                          <a:ext cx="384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0" name="Object 16"/>
            <p:cNvGraphicFramePr>
              <a:graphicFrameLocks noChangeAspect="1"/>
            </p:cNvGraphicFramePr>
            <p:nvPr/>
          </p:nvGraphicFramePr>
          <p:xfrm>
            <a:off x="4656" y="3888"/>
            <a:ext cx="37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Equation" r:id="rId12" imgW="14325600" imgH="8839200" progId="Equation.DSMT4">
                    <p:embed/>
                  </p:oleObj>
                </mc:Choice>
                <mc:Fallback>
                  <p:oleObj name="Equation" r:id="rId12" imgW="14325600" imgH="8839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888"/>
                          <a:ext cx="376" cy="2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6" name="Text Box 17"/>
          <p:cNvSpPr txBox="1">
            <a:spLocks noChangeArrowheads="1"/>
          </p:cNvSpPr>
          <p:nvPr/>
        </p:nvSpPr>
        <p:spPr bwMode="auto">
          <a:xfrm>
            <a:off x="5562600" y="2609850"/>
            <a:ext cx="228940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where </a:t>
            </a:r>
            <a:r>
              <a:rPr lang="en-US" sz="1800" i="1">
                <a:solidFill>
                  <a:schemeClr val="bg1"/>
                </a:solidFill>
                <a:latin typeface="Times New Roman" panose="02020603050405020304" pitchFamily="18" charset="0"/>
              </a:rPr>
              <a:t>l=0,1,2, ...,L-1</a:t>
            </a:r>
            <a:r>
              <a:rPr lang="en-US" sz="1800"/>
              <a:t> </a:t>
            </a:r>
            <a:endParaRPr lang="en-US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98730"/>
            <a:ext cx="7901881" cy="85725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Traversals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54815"/>
            <a:ext cx="8363272" cy="35643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traversal is a process that visits all the nodes in the tree. Since a tree is a nonlinear data structure, there is no unique traversal. We will consider several traversal algorithms with we group in the following two kinds:-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depth-first traversal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breadth-first traversal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different types of depth-first traversals:-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traversal - visit the parent first and then left and right children;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traversal - visit the left child, then the parent and the right child;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traversal - visit left child, then the right child and then the parent;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998730"/>
            <a:ext cx="7825681" cy="85725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Traversals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54815"/>
            <a:ext cx="8363272" cy="35643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an example consider the following tree and its four traversals: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LevelOrder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146" name="Picture 2" descr="https://www.cs.cmu.edu/~adamchik/15-121/lectures/Trees/pix/tree1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52" y="2667000"/>
            <a:ext cx="4085548" cy="2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998730"/>
            <a:ext cx="7825681" cy="85725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Traversals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54815"/>
            <a:ext cx="8363272" cy="35643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an example consider the following tree and its four traversals: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- 8, 5, 9, 7, 1, 12, 2, 4, 11, 3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- 9, 5, 1, 7, 2, 12, 8, 4, 3, 11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- 9, 1, 2, 12, 7, 5, 3, 11, 4, 8 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LevelOrder</a:t>
            </a: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- 8, 5, 4, 9, 7, 11, 1, 12, 3, 2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IN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146" name="Picture 2" descr="https://www.cs.cmu.edu/~adamchik/15-121/lectures/Trees/pix/tree1.bm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53" y="2672917"/>
            <a:ext cx="4085548" cy="272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Tree from given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Inorder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and Preorder traversals</a:t>
            </a:r>
            <a:b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209800"/>
            <a:ext cx="5710018" cy="15087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Tree from given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Inorder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and Preorder traversals</a:t>
            </a:r>
            <a:b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905" y="2971800"/>
            <a:ext cx="8098155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3619680" cy="956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28600" y="2143651"/>
            <a:ext cx="8686801" cy="3099070"/>
          </a:xfrm>
          <a:prstGeom prst="rect">
            <a:avLst/>
          </a:prstGeom>
        </p:spPr>
        <p:txBody>
          <a:bodyPr wrap="square" lIns="82058" tIns="41029" rIns="82058" bIns="41029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 STRUCTURES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23CSH-622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 Dr. Ranjit Singh (E10947)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5" descr="C:\Users\Bhangu\Desktop\downloa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01637" y="605118"/>
            <a:ext cx="3186545" cy="117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6553200"/>
            <a:ext cx="9144000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www. </a:t>
            </a:r>
            <a:r>
              <a:rPr lang="en-US" dirty="0" err="1">
                <a:solidFill>
                  <a:prstClr val="white"/>
                </a:solidFill>
              </a:rPr>
              <a:t>cuchd.in</a:t>
            </a:r>
            <a:r>
              <a:rPr lang="en-US" dirty="0">
                <a:solidFill>
                  <a:prstClr val="white"/>
                </a:solidFill>
              </a:rPr>
              <a:t>                                                                                       Campus : </a:t>
            </a:r>
            <a:r>
              <a:rPr lang="en-US" dirty="0" err="1">
                <a:solidFill>
                  <a:prstClr val="white"/>
                </a:solidFill>
              </a:rPr>
              <a:t>Gharaun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 err="1">
                <a:solidFill>
                  <a:prstClr val="white"/>
                </a:solidFill>
              </a:rPr>
              <a:t>Mohali</a:t>
            </a:r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Tree from given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Inorder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and Preorder traversals</a:t>
            </a:r>
            <a:b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945" y="2674619"/>
            <a:ext cx="8402109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3619680" cy="9564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Full Binary Tree from given preorder and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postorder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traversals</a:t>
            </a:r>
            <a:endParaRPr lang="en-US" b="1" i="0" dirty="0">
              <a:solidFill>
                <a:srgbClr val="273239"/>
              </a:solidFill>
              <a:effectLst/>
              <a:latin typeface="Source Sans 3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571719"/>
            <a:ext cx="8229900" cy="17145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Full Binary Tree from given preorder and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postorder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traversals</a:t>
            </a:r>
            <a:endParaRPr lang="en-US" b="1" i="0" dirty="0">
              <a:solidFill>
                <a:srgbClr val="273239"/>
              </a:solidFill>
              <a:effectLst/>
              <a:latin typeface="Source Sans 3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819400"/>
            <a:ext cx="7565415" cy="15431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086240" cy="732600"/>
          </a:xfrm>
        </p:spPr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Construct Full Binary Tree from given preorder and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Source Sans 3"/>
              </a:rPr>
              <a:t>postorder</a:t>
            </a:r>
            <a:r>
              <a:rPr lang="en-US" b="1" i="0" dirty="0">
                <a:solidFill>
                  <a:srgbClr val="273239"/>
                </a:solidFill>
                <a:effectLst/>
                <a:latin typeface="Source Sans 3"/>
              </a:rPr>
              <a:t> traversals</a:t>
            </a:r>
            <a:endParaRPr lang="en-US" b="1" i="0" dirty="0">
              <a:solidFill>
                <a:srgbClr val="273239"/>
              </a:solidFill>
              <a:effectLst/>
              <a:latin typeface="Source Sans 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52599"/>
            <a:ext cx="7086240" cy="42814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599" y="1028700"/>
            <a:ext cx="7775575" cy="742950"/>
          </a:xfrm>
        </p:spPr>
        <p:txBody>
          <a:bodyPr/>
          <a:lstStyle/>
          <a:p>
            <a:r>
              <a:rPr lang="en-US" dirty="0"/>
              <a:t>Expression Tree</a:t>
            </a:r>
            <a:endParaRPr lang="en-US" dirty="0"/>
          </a:p>
        </p:txBody>
      </p:sp>
      <p:sp>
        <p:nvSpPr>
          <p:cNvPr id="4710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2057400"/>
            <a:ext cx="8153400" cy="3657600"/>
          </a:xfrm>
        </p:spPr>
        <p:txBody>
          <a:bodyPr/>
          <a:lstStyle/>
          <a:p>
            <a:r>
              <a:rPr lang="en-US"/>
              <a:t>Each node contains an </a:t>
            </a:r>
            <a:br>
              <a:rPr lang="en-US"/>
            </a:br>
            <a:r>
              <a:rPr lang="en-US"/>
              <a:t>operator or an operand</a:t>
            </a:r>
            <a:endParaRPr lang="en-US"/>
          </a:p>
          <a:p>
            <a:r>
              <a:rPr lang="en-US"/>
              <a:t>Operands are stored in </a:t>
            </a:r>
            <a:br>
              <a:rPr lang="en-US"/>
            </a:br>
            <a:r>
              <a:rPr lang="en-US"/>
              <a:t>leaf nodes</a:t>
            </a:r>
            <a:endParaRPr lang="en-US"/>
          </a:p>
          <a:p>
            <a:r>
              <a:rPr lang="en-US"/>
              <a:t>Parentheses are not stored </a:t>
            </a:r>
            <a:br>
              <a:rPr lang="en-US"/>
            </a:br>
            <a:r>
              <a:rPr lang="en-US"/>
              <a:t>in the tree because the tree structure dictates the order of operand evaluation</a:t>
            </a:r>
            <a:endParaRPr lang="en-US"/>
          </a:p>
          <a:p>
            <a:r>
              <a:rPr lang="en-US"/>
              <a:t>Operators in nodes at higher tree levels are evaluated after operators in nodes at lower tree levels</a:t>
            </a:r>
            <a:endParaRPr lang="en-US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1"/>
          <a:srcRect l="31238"/>
          <a:stretch>
            <a:fillRect/>
          </a:stretch>
        </p:blipFill>
        <p:spPr bwMode="auto">
          <a:xfrm>
            <a:off x="5486400" y="1470313"/>
            <a:ext cx="3055938" cy="201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1"/>
          <p:cNvSpPr txBox="1">
            <a:spLocks noChangeArrowheads="1"/>
          </p:cNvSpPr>
          <p:nvPr/>
        </p:nvSpPr>
        <p:spPr bwMode="auto">
          <a:xfrm>
            <a:off x="4343400" y="1343355"/>
            <a:ext cx="2028119" cy="2539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(x + y) * ((a + b) / c)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Search Trees (BSTs)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3" name="Google Shape;293;p14"/>
          <p:cNvSpPr txBox="1">
            <a:spLocks noGrp="1"/>
          </p:cNvSpPr>
          <p:nvPr>
            <p:ph type="body" idx="1"/>
          </p:nvPr>
        </p:nvSpPr>
        <p:spPr>
          <a:xfrm>
            <a:off x="914400" y="17145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a BST, the value stored at the root of a subtree  </a:t>
            </a:r>
            <a:endParaRPr dirty="0"/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greater than any value in its left subtree and </a:t>
            </a:r>
            <a:endParaRPr dirty="0"/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less  than any value in its right subtree.</a:t>
            </a:r>
            <a:endParaRPr dirty="0"/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Search Tree Property: 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a node is greater than 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its left child and less than 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its right child.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  <a:buChar char="•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 is the smallest element?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Ans: ?</a:t>
            </a:r>
            <a:endParaRPr lang="en-US"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 is the largest element?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Ans: </a:t>
            </a:r>
            <a:r>
              <a:rPr lang="en-IN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?</a:t>
            </a:r>
            <a:endParaRPr dirty="0"/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94" name="Google Shape;294;p14" descr="P4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7117" y="1728706"/>
            <a:ext cx="3012712" cy="381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Search Trees (BSTs)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3" name="Google Shape;293;p14"/>
          <p:cNvSpPr txBox="1">
            <a:spLocks noGrp="1"/>
          </p:cNvSpPr>
          <p:nvPr>
            <p:ph type="body" idx="1"/>
          </p:nvPr>
        </p:nvSpPr>
        <p:spPr>
          <a:xfrm>
            <a:off x="914400" y="17145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lnSpcReduction="10000"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a BST, the value stored at the root of a subtree 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greater than any value in its left subtree and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less  than any value in its right subtree.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Binary Search Tree Property: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a node is greater than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its left child and less than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the value stored at its right child.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 is the smallest element?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Ans: leftmost element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Where is the largest element?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Ans: rightmost element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FF0000"/>
              </a:buClr>
              <a:buSzPts val="3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94" name="Google Shape;294;p14" descr="P4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7117" y="1728706"/>
            <a:ext cx="3012712" cy="381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How to search a binary search tree? 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0" name="Google Shape;300;p15"/>
          <p:cNvSpPr txBox="1">
            <a:spLocks noGrp="1"/>
          </p:cNvSpPr>
          <p:nvPr>
            <p:ph type="body" idx="1"/>
          </p:nvPr>
        </p:nvSpPr>
        <p:spPr>
          <a:xfrm>
            <a:off x="914400" y="17145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indent="-457200">
              <a:lnSpc>
                <a:spcPct val="90000"/>
              </a:lnSpc>
              <a:buClr>
                <a:schemeClr val="lt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(1) Start at the root</a:t>
            </a:r>
            <a:endParaRPr lang="en-US"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(2) Compare the value of the item you are searching for with the value stored at the root</a:t>
            </a:r>
            <a:endParaRPr lang="en-US"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(3) If the values are equal, then item found; otherwise, if it is a leaf node, then not found </a:t>
            </a:r>
            <a:endParaRPr lang="en-US"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(4) If it is less than the value stored at the root, then search the left </a:t>
            </a:r>
            <a:r>
              <a:rPr lang="en-US" sz="15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subtree</a:t>
            </a:r>
            <a:endParaRPr lang="en-US" sz="1500" dirty="0" err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(5) If it is greater than the value stored at the root, then search the right </a:t>
            </a:r>
            <a:r>
              <a:rPr lang="en-US" sz="15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subtree</a:t>
            </a:r>
            <a:endParaRPr lang="en-US" sz="1500" dirty="0" err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300"/>
              </a:spcBef>
              <a:buClr>
                <a:schemeClr val="lt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(6) Repeat steps 2-6 for the root of the </a:t>
            </a:r>
            <a:r>
              <a:rPr lang="en-US" sz="15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subtree</a:t>
            </a: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chosen in the previous step 4 or 5</a:t>
            </a:r>
            <a:endParaRPr lang="en-US"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28575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ts val="3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ts val="3000"/>
            </a:pPr>
            <a:endParaRPr lang="en-US" sz="15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ts val="3000"/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Q. Is this better than searching a linked list? </a:t>
            </a:r>
            <a:endParaRPr b="1"/>
          </a:p>
          <a:p>
            <a:pPr marL="171450" indent="-28575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ts val="3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28575">
              <a:lnSpc>
                <a:spcPct val="90000"/>
              </a:lnSpc>
              <a:spcBef>
                <a:spcPts val="300"/>
              </a:spcBef>
              <a:buClr>
                <a:srgbClr val="FF0000"/>
              </a:buClr>
              <a:buSzPts val="3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455"/>
          <p:cNvPicPr>
            <a:picLocks noChangeAspect="1" noChangeArrowheads="1"/>
          </p:cNvPicPr>
          <p:nvPr/>
        </p:nvPicPr>
        <p:blipFill>
          <a:blip r:embed="rId1">
            <a:grayscl/>
          </a:blip>
          <a:srcRect/>
          <a:stretch>
            <a:fillRect/>
          </a:stretch>
        </p:blipFill>
        <p:spPr bwMode="auto">
          <a:xfrm>
            <a:off x="1444336" y="1075460"/>
            <a:ext cx="6480464" cy="450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371600" y="3886201"/>
            <a:ext cx="52578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en-US" sz="1800" dirty="0">
                <a:latin typeface="Arial" panose="020B0604020202020204" pitchFamily="34" charset="0"/>
              </a:rPr>
              <a:t>What is the </a:t>
            </a:r>
            <a:r>
              <a:rPr lang="en-US" sz="180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max height</a:t>
            </a:r>
            <a:r>
              <a:rPr lang="en-US" sz="1800" dirty="0">
                <a:latin typeface="Arial" panose="020B0604020202020204" pitchFamily="34" charset="0"/>
              </a:rPr>
              <a:t> of a tree with </a:t>
            </a:r>
            <a:r>
              <a:rPr lang="en-US" sz="1800" i="1" dirty="0">
                <a:latin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</a:rPr>
              <a:t> nodes? 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1295400" y="4686301"/>
            <a:ext cx="52578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en-US" sz="1800" dirty="0">
                <a:latin typeface="Arial" panose="020B0604020202020204" pitchFamily="34" charset="0"/>
              </a:rPr>
              <a:t>What is the </a:t>
            </a:r>
            <a:r>
              <a:rPr lang="en-US" sz="180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min height</a:t>
            </a:r>
            <a:r>
              <a:rPr lang="en-US" sz="1800" dirty="0">
                <a:latin typeface="Arial" panose="020B0604020202020204" pitchFamily="34" charset="0"/>
              </a:rPr>
              <a:t> of a tree with </a:t>
            </a:r>
            <a:r>
              <a:rPr lang="en-US" sz="1800" i="1" dirty="0">
                <a:latin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</a:rPr>
              <a:t> nodes? </a:t>
            </a:r>
            <a:endParaRPr lang="en-US" sz="1800" i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455"/>
          <p:cNvPicPr>
            <a:picLocks noChangeAspect="1" noChangeArrowheads="1"/>
          </p:cNvPicPr>
          <p:nvPr/>
        </p:nvPicPr>
        <p:blipFill>
          <a:blip r:embed="rId1">
            <a:grayscl/>
          </a:blip>
          <a:srcRect/>
          <a:stretch>
            <a:fillRect/>
          </a:stretch>
        </p:blipFill>
        <p:spPr bwMode="auto">
          <a:xfrm>
            <a:off x="1444336" y="1075460"/>
            <a:ext cx="6480464" cy="450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371600" y="3886201"/>
            <a:ext cx="52578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en-US" sz="1800" dirty="0">
                <a:latin typeface="Arial" panose="020B0604020202020204" pitchFamily="34" charset="0"/>
              </a:rPr>
              <a:t>What is the </a:t>
            </a:r>
            <a:r>
              <a:rPr lang="en-US" sz="180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max height</a:t>
            </a:r>
            <a:r>
              <a:rPr lang="en-US" sz="1800" dirty="0">
                <a:latin typeface="Arial" panose="020B0604020202020204" pitchFamily="34" charset="0"/>
              </a:rPr>
              <a:t> of a tree with </a:t>
            </a:r>
            <a:r>
              <a:rPr lang="en-US" sz="1800" i="1" dirty="0">
                <a:latin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</a:rPr>
              <a:t> nodes? 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1295400" y="4686301"/>
            <a:ext cx="52578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en-US" sz="1800" dirty="0">
                <a:latin typeface="Arial" panose="020B0604020202020204" pitchFamily="34" charset="0"/>
              </a:rPr>
              <a:t>What is the </a:t>
            </a:r>
            <a:r>
              <a:rPr lang="en-US" sz="1800" u="sng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min height</a:t>
            </a:r>
            <a:r>
              <a:rPr lang="en-US" sz="1800" dirty="0">
                <a:latin typeface="Arial" panose="020B0604020202020204" pitchFamily="34" charset="0"/>
              </a:rPr>
              <a:t> of a tree with </a:t>
            </a:r>
            <a:r>
              <a:rPr lang="en-US" sz="1800" i="1" dirty="0">
                <a:latin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</a:rPr>
              <a:t> nodes? </a:t>
            </a:r>
            <a:endParaRPr lang="en-US" sz="1800" i="1" dirty="0">
              <a:latin typeface="Arial" panose="020B0604020202020204" pitchFamily="34" charset="0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2895600" y="4171950"/>
            <a:ext cx="354488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800" i="1" dirty="0">
                <a:solidFill>
                  <a:srgbClr val="FF9900"/>
                </a:solidFill>
              </a:rPr>
              <a:t>N</a:t>
            </a:r>
            <a:r>
              <a:rPr lang="en-US" sz="1800" dirty="0">
                <a:solidFill>
                  <a:srgbClr val="FF9900"/>
                </a:solidFill>
              </a:rPr>
              <a:t> (same as a linked list)</a:t>
            </a:r>
            <a:endParaRPr lang="en-US" sz="1800" dirty="0"/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2819401" y="4972050"/>
            <a:ext cx="107593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800" i="1">
                <a:solidFill>
                  <a:srgbClr val="FF9900"/>
                </a:solidFill>
              </a:rPr>
              <a:t>log(N+1)</a:t>
            </a:r>
            <a:endParaRPr lang="en-US" sz="1800" i="1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8" grpId="0"/>
      <p:bldP spid="2078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33401"/>
            <a:ext cx="7886700" cy="6858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2100" u="sng" dirty="0"/>
              <a:t>Contents of the Syllabus</a:t>
            </a:r>
            <a:br>
              <a:rPr lang="en-US" sz="2100" dirty="0"/>
            </a:br>
            <a:r>
              <a:rPr lang="en-US" sz="21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85" y="1403748"/>
            <a:ext cx="8154590" cy="4344590"/>
          </a:xfrm>
        </p:spPr>
        <p:txBody>
          <a:bodyPr>
            <a:norm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sz="12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12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UNIT-I (15h)</a:t>
            </a:r>
            <a:endParaRPr lang="en-US" sz="1350" b="1" dirty="0">
              <a:solidFill>
                <a:srgbClr val="000000"/>
              </a:solidFill>
              <a:latin typeface="Times New Roman" panose="02020603050405020304"/>
              <a:cs typeface="Times New Roman" panose="02020603050405020304" pitchFamily="18" charset="0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1350" b="1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Introduction to Basic Data Structures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: Importance and need of good data structures and algorithms, Introduction to linear and non-linear data structure and its importance,</a:t>
            </a:r>
            <a:r>
              <a:rPr lang="en-US" sz="1350" b="1" dirty="0">
                <a:latin typeface="Times New Roman" panose="02020603050405020304"/>
                <a:ea typeface="Tahoma" panose="020B0604030504040204" pitchFamily="34" charset="0"/>
              </a:rPr>
              <a:t> </a:t>
            </a:r>
            <a:r>
              <a:rPr lang="en-IN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Algorithms Complexity and Analysis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.                [3]</a:t>
            </a:r>
            <a:endParaRPr lang="en-US" sz="1350" dirty="0"/>
          </a:p>
          <a:p>
            <a:pPr algn="just">
              <a:buNone/>
            </a:pPr>
            <a:r>
              <a:rPr lang="en-IN" sz="1350" b="1" dirty="0">
                <a:latin typeface="Times New Roman" panose="02020603050405020304"/>
                <a:ea typeface="Tahoma" panose="020B0604030504040204" pitchFamily="34" charset="0"/>
              </a:rPr>
              <a:t>Linear and Non –Linear Data Structures : </a:t>
            </a:r>
            <a:r>
              <a:rPr lang="en-IN" sz="1350" dirty="0">
                <a:latin typeface="Times New Roman" panose="02020603050405020304"/>
                <a:ea typeface="Tahoma" panose="020B0604030504040204" pitchFamily="34" charset="0"/>
              </a:rPr>
              <a:t>Arrays , Link Lists, Queues , Trees and related algorithms              [6]</a:t>
            </a:r>
            <a:endParaRPr lang="en-US" sz="1350" dirty="0"/>
          </a:p>
          <a:p>
            <a:pPr>
              <a:buNone/>
            </a:pPr>
            <a:r>
              <a:rPr lang="en-IN" sz="1350" b="1" dirty="0">
                <a:latin typeface="Times New Roman" panose="02020603050405020304"/>
                <a:ea typeface="Tahoma" panose="020B0604030504040204" pitchFamily="34" charset="0"/>
              </a:rPr>
              <a:t>Advanced Data Structures: </a:t>
            </a:r>
            <a:r>
              <a:rPr lang="en-US" sz="1350" dirty="0">
                <a:latin typeface="Times New Roman" panose="02020603050405020304"/>
              </a:rPr>
              <a:t>AVL Trees (Insertion , Deletion , Searching), Red-Black Trees, B-trees, </a:t>
            </a:r>
            <a:r>
              <a:rPr lang="en-US" sz="1350" dirty="0" err="1">
                <a:latin typeface="Times New Roman" panose="02020603050405020304"/>
              </a:rPr>
              <a:t>B+trees</a:t>
            </a:r>
            <a:r>
              <a:rPr lang="en-US" sz="1350" dirty="0">
                <a:latin typeface="Times New Roman" panose="02020603050405020304"/>
              </a:rPr>
              <a:t>, Heaps. Data structure for disjoint sets, Augmented data structures. </a:t>
            </a:r>
            <a:r>
              <a:rPr lang="en-IN" sz="1350" dirty="0">
                <a:latin typeface="Times New Roman" panose="02020603050405020304"/>
              </a:rPr>
              <a:t>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[6]</a:t>
            </a:r>
            <a:endParaRPr lang="en-US" sz="1350" dirty="0"/>
          </a:p>
          <a:p>
            <a:pPr algn="just">
              <a:buNone/>
            </a:pP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 </a:t>
            </a:r>
            <a:endParaRPr lang="en-US" sz="1350" dirty="0"/>
          </a:p>
          <a:p>
            <a:pPr algn="ctr">
              <a:buNone/>
            </a:pPr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UNIT-II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(15h)</a:t>
            </a: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sz="1350" b="1" dirty="0">
                <a:latin typeface="Times New Roman" panose="02020603050405020304"/>
                <a:ea typeface="Tahoma" panose="020B0604030504040204" pitchFamily="34" charset="0"/>
              </a:rPr>
              <a:t>Searching and Sorting :</a:t>
            </a:r>
            <a:r>
              <a:rPr lang="en-IN" sz="1350" dirty="0">
                <a:latin typeface="Times New Roman" panose="02020603050405020304"/>
                <a:ea typeface="Tahoma" panose="020B0604030504040204" pitchFamily="34" charset="0"/>
              </a:rPr>
              <a:t> Internal and External Sorting algorithms: Linear Search, Binary Search, Bubble Sort, Selection Sort, Insertion Sort, Shell Sort, Quick Sort, Heap Sort, Merge Sort, Counting Sort, Radix Sort and analysis of their complexities and Hashing 		        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[4]</a:t>
            </a:r>
            <a:endParaRPr lang="en-US" sz="1350" dirty="0"/>
          </a:p>
          <a:p>
            <a:pPr algn="just">
              <a:buNone/>
            </a:pPr>
            <a:r>
              <a:rPr lang="en-IN" sz="1350" b="1" dirty="0">
                <a:latin typeface="Times New Roman" panose="02020603050405020304"/>
                <a:ea typeface="Tahoma" panose="020B0604030504040204" pitchFamily="34" charset="0"/>
              </a:rPr>
              <a:t> Graphs &amp; Algorithms:</a:t>
            </a:r>
            <a:r>
              <a:rPr lang="en-IN" sz="1350" dirty="0">
                <a:latin typeface="Times New Roman" panose="02020603050405020304"/>
                <a:ea typeface="Tahoma" panose="020B0604030504040204" pitchFamily="34" charset="0"/>
              </a:rPr>
              <a:t> </a:t>
            </a:r>
            <a:r>
              <a:rPr lang="en-IN" sz="1350" dirty="0">
                <a:latin typeface="Times New Roman" panose="02020603050405020304"/>
              </a:rPr>
              <a:t>Representation, Type of Graphs, Depth- and breadth-first traversals, Planar graphs, isomorphism, graph </a:t>
            </a:r>
            <a:r>
              <a:rPr lang="en-IN" sz="1350" dirty="0" err="1">
                <a:latin typeface="Times New Roman" panose="02020603050405020304"/>
              </a:rPr>
              <a:t>coloring</a:t>
            </a:r>
            <a:r>
              <a:rPr lang="en-IN" sz="1350" dirty="0">
                <a:latin typeface="Times New Roman" panose="02020603050405020304"/>
              </a:rPr>
              <a:t>, covering and partition, Minimum Spanning Tree: Prim’s and Kruskal’s algorithms.  </a:t>
            </a:r>
            <a:r>
              <a:rPr lang="en-IN" sz="1350" dirty="0">
                <a:latin typeface="Times New Roman" panose="02020603050405020304"/>
                <a:ea typeface="Tahoma" panose="020B0604030504040204" pitchFamily="34" charset="0"/>
              </a:rPr>
              <a:t>	                                                                                                                                         [6]</a:t>
            </a:r>
            <a:endParaRPr lang="en-US" sz="1350" dirty="0"/>
          </a:p>
          <a:p>
            <a:pPr algn="just">
              <a:buNone/>
            </a:pP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 </a:t>
            </a:r>
            <a:r>
              <a:rPr lang="en-IN" sz="1350" b="1" dirty="0">
                <a:latin typeface="Times New Roman" panose="02020603050405020304"/>
                <a:ea typeface="Tahoma" panose="020B0604030504040204" pitchFamily="34" charset="0"/>
              </a:rPr>
              <a:t>String Matching Algorithms: </a:t>
            </a:r>
            <a:r>
              <a:rPr lang="en-IN" sz="1350" dirty="0">
                <a:latin typeface="Times New Roman" panose="02020603050405020304"/>
              </a:rPr>
              <a:t>Naïve String Matching, Suffix arrays, Suffix trees, Rabin-Karp, Knuth-Morris-Pratt, </a:t>
            </a:r>
            <a:r>
              <a:rPr lang="en-IN" sz="1350" dirty="0" err="1">
                <a:latin typeface="Times New Roman" panose="02020603050405020304"/>
              </a:rPr>
              <a:t>Booyer</a:t>
            </a:r>
            <a:r>
              <a:rPr lang="en-IN" sz="1350" dirty="0">
                <a:latin typeface="Times New Roman" panose="02020603050405020304"/>
              </a:rPr>
              <a:t>-Moore algorithm                                                                                                                          </a:t>
            </a:r>
            <a:r>
              <a:rPr lang="en-US" sz="1350" dirty="0">
                <a:solidFill>
                  <a:srgbClr val="000000"/>
                </a:solidFill>
                <a:latin typeface="Times New Roman" panose="02020603050405020304"/>
                <a:ea typeface="Tahoma" panose="020B0604030504040204" pitchFamily="34" charset="0"/>
              </a:rPr>
              <a:t>[5]</a:t>
            </a:r>
            <a:endParaRPr lang="en-US" sz="1350" dirty="0"/>
          </a:p>
          <a:p>
            <a:pPr algn="ctr" eaLnBrk="1" hangingPunct="1">
              <a:buNone/>
              <a:defRPr/>
            </a:pPr>
            <a:endParaRPr lang="en-US" sz="13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88390786-F88B-40EB-B365-500B2C1170F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1613298"/>
            <a:ext cx="8124825" cy="423624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131094"/>
            <a:ext cx="8214014" cy="99417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700" dirty="0"/>
              <a:t>What is the total #nodes </a:t>
            </a:r>
            <a:r>
              <a:rPr lang="en-US" sz="2700" b="1" dirty="0"/>
              <a:t>N</a:t>
            </a:r>
            <a:r>
              <a:rPr lang="en-US" sz="2700" dirty="0"/>
              <a:t> of a </a:t>
            </a:r>
            <a:r>
              <a:rPr lang="en-US" sz="2700" u="sng" dirty="0"/>
              <a:t>full </a:t>
            </a:r>
            <a:r>
              <a:rPr lang="en-US" sz="2700" dirty="0"/>
              <a:t>tree with</a:t>
            </a:r>
            <a:r>
              <a:rPr lang="en-US" sz="2700" b="1" dirty="0"/>
              <a:t> </a:t>
            </a:r>
            <a:r>
              <a:rPr lang="en-US" sz="2700" dirty="0"/>
              <a:t>height</a:t>
            </a:r>
            <a:r>
              <a:rPr lang="en-US" sz="2700" b="1" dirty="0"/>
              <a:t> h</a:t>
            </a:r>
            <a:r>
              <a:rPr lang="en-US" sz="2700" dirty="0"/>
              <a:t>?</a:t>
            </a:r>
            <a:endParaRPr lang="en-US" sz="2700" dirty="0"/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676400" y="3143250"/>
          <a:ext cx="57658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103327200" imgH="48768000" progId="Equation.DSMT4">
                  <p:embed/>
                </p:oleObj>
              </mc:Choice>
              <mc:Fallback>
                <p:oleObj name="Equation" r:id="rId1" imgW="103327200" imgH="4876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143250"/>
                        <a:ext cx="5765800" cy="2286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590800" y="4114800"/>
            <a:ext cx="387985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800"/>
              <a:t>using the geometric series:</a:t>
            </a:r>
            <a:endParaRPr lang="en-US" sz="1800"/>
          </a:p>
        </p:txBody>
      </p:sp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2514601" y="3600451"/>
            <a:ext cx="39305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3300"/>
                </a:solidFill>
              </a:rPr>
              <a:t>l=0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3352801" y="3600451"/>
            <a:ext cx="39305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3300"/>
                </a:solidFill>
              </a:rPr>
              <a:t>l=1</a:t>
            </a: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4876800" y="3600451"/>
            <a:ext cx="52931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3300"/>
                </a:solidFill>
              </a:rPr>
              <a:t>l=h-1</a:t>
            </a:r>
            <a:endParaRPr lang="en-US" sz="12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35394"/>
            <a:ext cx="7391040" cy="1144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700" dirty="0"/>
              <a:t>What is the height </a:t>
            </a:r>
            <a:r>
              <a:rPr lang="en-US" sz="2700" b="1" dirty="0"/>
              <a:t>h </a:t>
            </a:r>
            <a:r>
              <a:rPr lang="en-US" sz="2700" dirty="0"/>
              <a:t>of a </a:t>
            </a:r>
            <a:r>
              <a:rPr lang="en-US" sz="2700" u="sng" dirty="0"/>
              <a:t>full </a:t>
            </a:r>
            <a:r>
              <a:rPr lang="en-US" sz="2700" dirty="0"/>
              <a:t>tree with</a:t>
            </a:r>
            <a:r>
              <a:rPr lang="en-US" sz="2700" b="1" dirty="0"/>
              <a:t> N </a:t>
            </a:r>
            <a:r>
              <a:rPr lang="en-US" sz="2700" dirty="0"/>
              <a:t>nodes?</a:t>
            </a:r>
            <a:endParaRPr lang="en-US" sz="27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cs typeface="Times New Roman" panose="02020603050405020304" pitchFamily="18" charset="0"/>
            </a:endParaRPr>
          </a:p>
          <a:p>
            <a:pPr eaLnBrk="1" hangingPunct="1"/>
            <a:endParaRPr lang="en-US">
              <a:cs typeface="Times New Roman" panose="02020603050405020304" pitchFamily="18" charset="0"/>
            </a:endParaRPr>
          </a:p>
          <a:p>
            <a:pPr eaLnBrk="1" hangingPunct="1"/>
            <a:endParaRPr lang="en-US">
              <a:cs typeface="Times New Roman" panose="02020603050405020304" pitchFamily="18" charset="0"/>
            </a:endParaRPr>
          </a:p>
          <a:p>
            <a:pPr eaLnBrk="1" hangingPunct="1"/>
            <a:endParaRPr lang="en-US">
              <a:cs typeface="Times New Roman" panose="02020603050405020304" pitchFamily="18" charset="0"/>
            </a:endParaRP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1752600" y="3028950"/>
          <a:ext cx="54752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101803200" imgH="37795200" progId="Equation.DSMT4">
                  <p:embed/>
                </p:oleObj>
              </mc:Choice>
              <mc:Fallback>
                <p:oleObj name="Equation" r:id="rId1" imgW="101803200" imgH="37795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28950"/>
                        <a:ext cx="5475288" cy="152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61809"/>
            <a:ext cx="7543440" cy="1144800"/>
          </a:xfrm>
        </p:spPr>
        <p:txBody>
          <a:bodyPr/>
          <a:lstStyle/>
          <a:p>
            <a:r>
              <a:rPr lang="en-US" dirty="0"/>
              <a:t>Querying a Binary Search Tree</a:t>
            </a:r>
            <a:endParaRPr lang="en-US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9" y="2104159"/>
            <a:ext cx="8369300" cy="3382241"/>
          </a:xfrm>
        </p:spPr>
        <p:txBody>
          <a:bodyPr/>
          <a:lstStyle/>
          <a:p>
            <a:pPr>
              <a:buNone/>
            </a:pPr>
            <a:r>
              <a:rPr lang="en-US" sz="2100" dirty="0"/>
              <a:t>All dynamic-set search operations can be supported in </a:t>
            </a:r>
            <a:r>
              <a:rPr lang="en-US" sz="2100" i="1" dirty="0">
                <a:solidFill>
                  <a:srgbClr val="CC3300"/>
                </a:solidFill>
              </a:rPr>
              <a:t>O</a:t>
            </a:r>
            <a:r>
              <a:rPr lang="en-US" sz="2100" dirty="0">
                <a:solidFill>
                  <a:srgbClr val="CC3300"/>
                </a:solidFill>
              </a:rPr>
              <a:t>(</a:t>
            </a:r>
            <a:r>
              <a:rPr lang="en-US" sz="2100" i="1" dirty="0">
                <a:solidFill>
                  <a:srgbClr val="CC3300"/>
                </a:solidFill>
              </a:rPr>
              <a:t>h</a:t>
            </a:r>
            <a:r>
              <a:rPr lang="en-US" sz="2100" dirty="0">
                <a:solidFill>
                  <a:srgbClr val="CC3300"/>
                </a:solidFill>
              </a:rPr>
              <a:t>) time</a:t>
            </a:r>
            <a:r>
              <a:rPr lang="en-US" sz="2100" dirty="0"/>
              <a:t>.</a:t>
            </a:r>
            <a:endParaRPr lang="en-US" sz="2100" dirty="0"/>
          </a:p>
          <a:p>
            <a:endParaRPr lang="en-US" sz="2100" i="1" dirty="0">
              <a:solidFill>
                <a:srgbClr val="CC3300"/>
              </a:solidFill>
            </a:endParaRPr>
          </a:p>
          <a:p>
            <a:r>
              <a:rPr lang="en-US" sz="2100" i="1" dirty="0">
                <a:solidFill>
                  <a:srgbClr val="CC3300"/>
                </a:solidFill>
              </a:rPr>
              <a:t>h</a:t>
            </a:r>
            <a:r>
              <a:rPr lang="en-US" sz="2100" dirty="0">
                <a:solidFill>
                  <a:srgbClr val="CC3300"/>
                </a:solidFill>
              </a:rPr>
              <a:t> = </a:t>
            </a:r>
            <a:r>
              <a:rPr lang="en-US" dirty="0">
                <a:solidFill>
                  <a:srgbClr val="CC3300"/>
                </a:solidFill>
                <a:sym typeface="Symbol" panose="05050102010706020507" pitchFamily="18" charset="2"/>
              </a:rPr>
              <a:t>O</a:t>
            </a:r>
            <a:r>
              <a:rPr lang="en-US" sz="2100" dirty="0">
                <a:solidFill>
                  <a:srgbClr val="CC3300"/>
                </a:solidFill>
                <a:sym typeface="Symbol" panose="05050102010706020507" pitchFamily="18" charset="2"/>
              </a:rPr>
              <a:t>(</a:t>
            </a:r>
            <a:r>
              <a:rPr lang="en-US" sz="2100" i="1" dirty="0">
                <a:solidFill>
                  <a:srgbClr val="CC3300"/>
                </a:solidFill>
              </a:rPr>
              <a:t>log n</a:t>
            </a:r>
            <a:r>
              <a:rPr lang="en-US" sz="2100" dirty="0">
                <a:solidFill>
                  <a:srgbClr val="CC3300"/>
                </a:solidFill>
              </a:rPr>
              <a:t>) </a:t>
            </a:r>
            <a:r>
              <a:rPr lang="en-US" sz="2100" dirty="0"/>
              <a:t>for a balanced binary tree (and for an average tree built by adding nodes in random order.)</a:t>
            </a:r>
            <a:endParaRPr lang="en-US" sz="2100" dirty="0"/>
          </a:p>
          <a:p>
            <a:endParaRPr lang="en-US" sz="2100" dirty="0"/>
          </a:p>
          <a:p>
            <a:r>
              <a:rPr lang="en-US" sz="2100" i="1" dirty="0">
                <a:solidFill>
                  <a:srgbClr val="CC3300"/>
                </a:solidFill>
              </a:rPr>
              <a:t>h =</a:t>
            </a:r>
            <a:r>
              <a:rPr lang="en-US" sz="2100" dirty="0">
                <a:solidFill>
                  <a:srgbClr val="CC3300"/>
                </a:solidFill>
              </a:rPr>
              <a:t> </a:t>
            </a:r>
            <a:r>
              <a:rPr lang="en-US" sz="2100" dirty="0">
                <a:solidFill>
                  <a:srgbClr val="CC3300"/>
                </a:solidFill>
                <a:sym typeface="Symbol" panose="05050102010706020507" pitchFamily="18" charset="2"/>
              </a:rPr>
              <a:t>O(</a:t>
            </a:r>
            <a:r>
              <a:rPr lang="en-US" sz="2100" i="1" dirty="0">
                <a:solidFill>
                  <a:srgbClr val="CC3300"/>
                </a:solidFill>
              </a:rPr>
              <a:t>n</a:t>
            </a:r>
            <a:r>
              <a:rPr lang="en-US" sz="2100" dirty="0">
                <a:solidFill>
                  <a:srgbClr val="CC3300"/>
                </a:solidFill>
              </a:rPr>
              <a:t>)</a:t>
            </a:r>
            <a:r>
              <a:rPr lang="en-US" sz="2100" dirty="0"/>
              <a:t> for an unbalanced tree that resembles a linear chain of </a:t>
            </a:r>
            <a:r>
              <a:rPr lang="en-US" sz="2100" i="1" dirty="0"/>
              <a:t>n</a:t>
            </a:r>
            <a:r>
              <a:rPr lang="en-US" sz="2100" dirty="0"/>
              <a:t> nodes in the worst case.</a:t>
            </a:r>
            <a:endParaRPr lang="en-US" sz="21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304" y="2544258"/>
            <a:ext cx="7886700" cy="994172"/>
          </a:xfrm>
        </p:spPr>
        <p:txBody>
          <a:bodyPr/>
          <a:lstStyle/>
          <a:p>
            <a:pPr algn="ctr"/>
            <a:r>
              <a:rPr lang="en-US" sz="3400" dirty="0"/>
              <a:t>Balanced Trees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en-US" sz="3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Adelson-Velskii and Landis (AVL) trees</a:t>
            </a:r>
            <a:endParaRPr sz="3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98" name="Google Shape;398;p18"/>
          <p:cNvSpPr txBox="1">
            <a:spLocks noGrp="1"/>
          </p:cNvSpPr>
          <p:nvPr>
            <p:ph type="body" idx="1"/>
          </p:nvPr>
        </p:nvSpPr>
        <p:spPr>
          <a:xfrm>
            <a:off x="914400" y="17145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255905" indent="-160655">
              <a:lnSpc>
                <a:spcPct val="90000"/>
              </a:lnSpc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5905" indent="-25590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AVL trees are height-balanced binary search trees.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5905" indent="-25590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Balance factor of a node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56260" lvl="1" indent="-213360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SzPts val="2000"/>
              <a:buFont typeface="Arial" panose="020B0604020202020204"/>
              <a:buChar char="›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height(left subtree) - height(right subtree)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5905" indent="-255905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 AVL tree has balance factor calculated at every node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56260" lvl="1" indent="-213360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SzPts val="2000"/>
              <a:buFont typeface="Arial" panose="020B0604020202020204"/>
              <a:buChar char="›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For every node, heights of left and right subtree can differ by no more than 1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56260" lvl="1" indent="-21336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Font typeface="Arial" panose="020B0604020202020204"/>
              <a:buChar char="›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Store current heights in each node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  <p:cxnSp>
        <p:nvCxnSpPr>
          <p:cNvPr id="187394" name="AutoShape 2"/>
          <p:cNvCxnSpPr>
            <a:cxnSpLocks noChangeShapeType="1"/>
            <a:stCxn id="187402" idx="5"/>
            <a:endCxn id="187397" idx="0"/>
          </p:cNvCxnSpPr>
          <p:nvPr/>
        </p:nvCxnSpPr>
        <p:spPr bwMode="auto">
          <a:xfrm>
            <a:off x="4668838" y="2715816"/>
            <a:ext cx="855662" cy="4131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sp>
        <p:nvSpPr>
          <p:cNvPr id="187395" name="Rectangle 3"/>
          <p:cNvSpPr>
            <a:spLocks noGrp="1" noChangeArrowheads="1"/>
          </p:cNvSpPr>
          <p:nvPr>
            <p:ph type="title"/>
          </p:nvPr>
        </p:nvSpPr>
        <p:spPr>
          <a:xfrm>
            <a:off x="1259032" y="873218"/>
            <a:ext cx="6930736" cy="857250"/>
          </a:xfrm>
        </p:spPr>
        <p:txBody>
          <a:bodyPr/>
          <a:lstStyle/>
          <a:p>
            <a:r>
              <a:rPr lang="en-US" dirty="0"/>
              <a:t>AVL Tree Data Structure</a:t>
            </a:r>
            <a:endParaRPr lang="en-US" dirty="0"/>
          </a:p>
        </p:txBody>
      </p:sp>
      <p:sp>
        <p:nvSpPr>
          <p:cNvPr id="187396" name="AutoShape 4"/>
          <p:cNvSpPr>
            <a:spLocks noChangeArrowheads="1"/>
          </p:cNvSpPr>
          <p:nvPr/>
        </p:nvSpPr>
        <p:spPr bwMode="auto">
          <a:xfrm rot="5400000" flipH="1">
            <a:off x="5327650" y="1266825"/>
            <a:ext cx="1028700" cy="2667000"/>
          </a:xfrm>
          <a:custGeom>
            <a:avLst/>
            <a:gdLst>
              <a:gd name="G0" fmla="+- 7575 0 0"/>
              <a:gd name="G1" fmla="+- 21600 0 7575"/>
              <a:gd name="G2" fmla="*/ 7575 1 2"/>
              <a:gd name="G3" fmla="+- 21600 0 G2"/>
              <a:gd name="G4" fmla="+/ 7575 21600 2"/>
              <a:gd name="G5" fmla="+/ G1 0 2"/>
              <a:gd name="G6" fmla="*/ 21600 21600 7575"/>
              <a:gd name="G7" fmla="*/ G6 1 2"/>
              <a:gd name="G8" fmla="+- 21600 0 G7"/>
              <a:gd name="G9" fmla="*/ 21600 1 2"/>
              <a:gd name="G10" fmla="+- 7575 0 G9"/>
              <a:gd name="G11" fmla="?: G10 G8 0"/>
              <a:gd name="G12" fmla="?: G10 G7 21600"/>
              <a:gd name="T0" fmla="*/ 17812 w 21600"/>
              <a:gd name="T1" fmla="*/ 10800 h 21600"/>
              <a:gd name="T2" fmla="*/ 10800 w 21600"/>
              <a:gd name="T3" fmla="*/ 21600 h 21600"/>
              <a:gd name="T4" fmla="*/ 3788 w 21600"/>
              <a:gd name="T5" fmla="*/ 10800 h 21600"/>
              <a:gd name="T6" fmla="*/ 10800 w 21600"/>
              <a:gd name="T7" fmla="*/ 0 h 21600"/>
              <a:gd name="T8" fmla="*/ 5588 w 21600"/>
              <a:gd name="T9" fmla="*/ 5588 h 21600"/>
              <a:gd name="T10" fmla="*/ 16012 w 21600"/>
              <a:gd name="T11" fmla="*/ 1601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7575" y="21600"/>
                </a:lnTo>
                <a:lnTo>
                  <a:pt x="14025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F8F8F8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7397" name="Oval 5"/>
          <p:cNvSpPr>
            <a:spLocks noChangeAspect="1" noChangeArrowheads="1"/>
          </p:cNvSpPr>
          <p:nvPr/>
        </p:nvSpPr>
        <p:spPr bwMode="auto">
          <a:xfrm>
            <a:off x="5334000" y="314325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15</a:t>
            </a:r>
            <a:endParaRPr lang="en-US" sz="1050"/>
          </a:p>
        </p:txBody>
      </p:sp>
      <p:sp>
        <p:nvSpPr>
          <p:cNvPr id="187398" name="Oval 6"/>
          <p:cNvSpPr>
            <a:spLocks noChangeAspect="1" noChangeArrowheads="1"/>
          </p:cNvSpPr>
          <p:nvPr/>
        </p:nvSpPr>
        <p:spPr bwMode="auto">
          <a:xfrm>
            <a:off x="3810000" y="379095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9</a:t>
            </a:r>
            <a:endParaRPr lang="en-US" sz="1050"/>
          </a:p>
        </p:txBody>
      </p:sp>
      <p:sp>
        <p:nvSpPr>
          <p:cNvPr id="187399" name="Oval 7"/>
          <p:cNvSpPr>
            <a:spLocks noChangeAspect="1" noChangeArrowheads="1"/>
          </p:cNvSpPr>
          <p:nvPr/>
        </p:nvSpPr>
        <p:spPr bwMode="auto">
          <a:xfrm>
            <a:off x="2743200" y="379095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2</a:t>
            </a:r>
            <a:endParaRPr lang="en-US" sz="1050"/>
          </a:p>
        </p:txBody>
      </p:sp>
      <p:sp>
        <p:nvSpPr>
          <p:cNvPr id="187400" name="Oval 8"/>
          <p:cNvSpPr>
            <a:spLocks noChangeAspect="1" noChangeArrowheads="1"/>
          </p:cNvSpPr>
          <p:nvPr/>
        </p:nvSpPr>
        <p:spPr bwMode="auto">
          <a:xfrm>
            <a:off x="4876800" y="377190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12</a:t>
            </a:r>
            <a:endParaRPr lang="en-US" sz="1050"/>
          </a:p>
        </p:txBody>
      </p:sp>
      <p:sp>
        <p:nvSpPr>
          <p:cNvPr id="187401" name="Oval 9"/>
          <p:cNvSpPr>
            <a:spLocks noChangeAspect="1" noChangeArrowheads="1"/>
          </p:cNvSpPr>
          <p:nvPr/>
        </p:nvSpPr>
        <p:spPr bwMode="auto">
          <a:xfrm>
            <a:off x="3276600" y="312420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5</a:t>
            </a:r>
            <a:endParaRPr lang="en-US" sz="1050"/>
          </a:p>
        </p:txBody>
      </p:sp>
      <p:sp>
        <p:nvSpPr>
          <p:cNvPr id="187402" name="Oval 10"/>
          <p:cNvSpPr>
            <a:spLocks noChangeAspect="1" noChangeArrowheads="1"/>
          </p:cNvSpPr>
          <p:nvPr/>
        </p:nvSpPr>
        <p:spPr bwMode="auto">
          <a:xfrm>
            <a:off x="4343400" y="2457450"/>
            <a:ext cx="381000" cy="2857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10</a:t>
            </a:r>
            <a:endParaRPr lang="en-US" sz="1050"/>
          </a:p>
        </p:txBody>
      </p:sp>
      <p:cxnSp>
        <p:nvCxnSpPr>
          <p:cNvPr id="187403" name="AutoShape 11"/>
          <p:cNvCxnSpPr>
            <a:cxnSpLocks noChangeShapeType="1"/>
            <a:stCxn id="187402" idx="3"/>
            <a:endCxn id="187401" idx="0"/>
          </p:cNvCxnSpPr>
          <p:nvPr/>
        </p:nvCxnSpPr>
        <p:spPr bwMode="auto">
          <a:xfrm flipH="1">
            <a:off x="3467101" y="2715816"/>
            <a:ext cx="931863" cy="3940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187404" name="AutoShape 12"/>
          <p:cNvCxnSpPr>
            <a:cxnSpLocks noChangeShapeType="1"/>
            <a:stCxn id="187397" idx="3"/>
            <a:endCxn id="187400" idx="0"/>
          </p:cNvCxnSpPr>
          <p:nvPr/>
        </p:nvCxnSpPr>
        <p:spPr bwMode="auto">
          <a:xfrm flipH="1">
            <a:off x="5067301" y="3401616"/>
            <a:ext cx="322263" cy="3559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187405" name="AutoShape 13"/>
          <p:cNvCxnSpPr>
            <a:cxnSpLocks noChangeShapeType="1"/>
            <a:stCxn id="187401" idx="3"/>
            <a:endCxn id="187399" idx="0"/>
          </p:cNvCxnSpPr>
          <p:nvPr/>
        </p:nvCxnSpPr>
        <p:spPr bwMode="auto">
          <a:xfrm flipH="1">
            <a:off x="2933701" y="3382566"/>
            <a:ext cx="398463" cy="3940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187406" name="AutoShape 14"/>
          <p:cNvCxnSpPr>
            <a:cxnSpLocks noChangeShapeType="1"/>
            <a:stCxn id="187401" idx="5"/>
            <a:endCxn id="187398" idx="0"/>
          </p:cNvCxnSpPr>
          <p:nvPr/>
        </p:nvCxnSpPr>
        <p:spPr bwMode="auto">
          <a:xfrm>
            <a:off x="3602038" y="3382566"/>
            <a:ext cx="398462" cy="3940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sp>
        <p:nvSpPr>
          <p:cNvPr id="187407" name="Oval 15"/>
          <p:cNvSpPr>
            <a:spLocks noChangeAspect="1" noChangeArrowheads="1"/>
          </p:cNvSpPr>
          <p:nvPr/>
        </p:nvSpPr>
        <p:spPr bwMode="auto">
          <a:xfrm>
            <a:off x="5867400" y="377190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20</a:t>
            </a:r>
            <a:endParaRPr lang="en-US" sz="1050"/>
          </a:p>
        </p:txBody>
      </p:sp>
      <p:sp>
        <p:nvSpPr>
          <p:cNvPr id="187408" name="Oval 16"/>
          <p:cNvSpPr>
            <a:spLocks noChangeAspect="1" noChangeArrowheads="1"/>
          </p:cNvSpPr>
          <p:nvPr/>
        </p:nvSpPr>
        <p:spPr bwMode="auto">
          <a:xfrm>
            <a:off x="5181600" y="4457700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17</a:t>
            </a:r>
            <a:endParaRPr lang="en-US" sz="1050"/>
          </a:p>
        </p:txBody>
      </p:sp>
      <p:cxnSp>
        <p:nvCxnSpPr>
          <p:cNvPr id="187409" name="AutoShape 17"/>
          <p:cNvCxnSpPr>
            <a:cxnSpLocks noChangeShapeType="1"/>
            <a:stCxn id="187407" idx="3"/>
            <a:endCxn id="187408" idx="0"/>
          </p:cNvCxnSpPr>
          <p:nvPr/>
        </p:nvCxnSpPr>
        <p:spPr bwMode="auto">
          <a:xfrm flipH="1">
            <a:off x="5372101" y="4030266"/>
            <a:ext cx="550863" cy="4131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cxnSp>
        <p:nvCxnSpPr>
          <p:cNvPr id="187410" name="AutoShape 18"/>
          <p:cNvCxnSpPr>
            <a:cxnSpLocks noChangeShapeType="1"/>
            <a:stCxn id="187397" idx="5"/>
            <a:endCxn id="187407" idx="0"/>
          </p:cNvCxnSpPr>
          <p:nvPr/>
        </p:nvCxnSpPr>
        <p:spPr bwMode="auto">
          <a:xfrm>
            <a:off x="5659438" y="3401616"/>
            <a:ext cx="398462" cy="3559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sp>
        <p:nvSpPr>
          <p:cNvPr id="187411" name="Text Box 19"/>
          <p:cNvSpPr txBox="1">
            <a:spLocks noChangeArrowheads="1"/>
          </p:cNvSpPr>
          <p:nvPr/>
        </p:nvSpPr>
        <p:spPr bwMode="auto">
          <a:xfrm>
            <a:off x="2584450" y="3588545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0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2" name="Text Box 20"/>
          <p:cNvSpPr txBox="1">
            <a:spLocks noChangeArrowheads="1"/>
          </p:cNvSpPr>
          <p:nvPr/>
        </p:nvSpPr>
        <p:spPr bwMode="auto">
          <a:xfrm>
            <a:off x="5403850" y="4229101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0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3" name="Text Box 21"/>
          <p:cNvSpPr txBox="1">
            <a:spLocks noChangeArrowheads="1"/>
          </p:cNvSpPr>
          <p:nvPr/>
        </p:nvSpPr>
        <p:spPr bwMode="auto">
          <a:xfrm>
            <a:off x="6089650" y="3543300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1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4" name="Text Box 22"/>
          <p:cNvSpPr txBox="1">
            <a:spLocks noChangeArrowheads="1"/>
          </p:cNvSpPr>
          <p:nvPr/>
        </p:nvSpPr>
        <p:spPr bwMode="auto">
          <a:xfrm>
            <a:off x="4724400" y="3543300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0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5" name="Text Box 23"/>
          <p:cNvSpPr txBox="1">
            <a:spLocks noChangeArrowheads="1"/>
          </p:cNvSpPr>
          <p:nvPr/>
        </p:nvSpPr>
        <p:spPr bwMode="auto">
          <a:xfrm>
            <a:off x="4032250" y="3543300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0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6" name="Text Box 24"/>
          <p:cNvSpPr txBox="1">
            <a:spLocks noChangeArrowheads="1"/>
          </p:cNvSpPr>
          <p:nvPr/>
        </p:nvSpPr>
        <p:spPr bwMode="auto">
          <a:xfrm>
            <a:off x="3041650" y="2914651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1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632450" y="2914651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2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191000" y="2216945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3</a:t>
            </a:r>
            <a:endParaRPr lang="en-US" sz="1500">
              <a:solidFill>
                <a:srgbClr val="0000FF"/>
              </a:solidFill>
            </a:endParaRPr>
          </a:p>
        </p:txBody>
      </p:sp>
      <p:sp>
        <p:nvSpPr>
          <p:cNvPr id="187419" name="Rectangle 27"/>
          <p:cNvSpPr>
            <a:spLocks noChangeArrowheads="1"/>
          </p:cNvSpPr>
          <p:nvPr/>
        </p:nvSpPr>
        <p:spPr bwMode="auto">
          <a:xfrm>
            <a:off x="7175500" y="2085975"/>
            <a:ext cx="914400" cy="3429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10</a:t>
            </a:r>
            <a:endParaRPr lang="en-US" sz="1050"/>
          </a:p>
        </p:txBody>
      </p:sp>
      <p:sp>
        <p:nvSpPr>
          <p:cNvPr id="187420" name="Rectangle 28"/>
          <p:cNvSpPr>
            <a:spLocks noChangeArrowheads="1"/>
          </p:cNvSpPr>
          <p:nvPr/>
        </p:nvSpPr>
        <p:spPr bwMode="auto">
          <a:xfrm>
            <a:off x="7175500" y="2428875"/>
            <a:ext cx="914400" cy="3429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>
                <a:solidFill>
                  <a:srgbClr val="0000FF"/>
                </a:solidFill>
              </a:rPr>
              <a:t>3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87421" name="Rectangle 29"/>
          <p:cNvSpPr>
            <a:spLocks noChangeArrowheads="1"/>
          </p:cNvSpPr>
          <p:nvPr/>
        </p:nvSpPr>
        <p:spPr bwMode="auto">
          <a:xfrm>
            <a:off x="7175500" y="2771775"/>
            <a:ext cx="457200" cy="3429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7422" name="Rectangle 30"/>
          <p:cNvSpPr>
            <a:spLocks noChangeArrowheads="1"/>
          </p:cNvSpPr>
          <p:nvPr/>
        </p:nvSpPr>
        <p:spPr bwMode="auto">
          <a:xfrm>
            <a:off x="7632700" y="2771775"/>
            <a:ext cx="457200" cy="34290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7423" name="Line 31"/>
          <p:cNvSpPr>
            <a:spLocks noChangeShapeType="1"/>
          </p:cNvSpPr>
          <p:nvPr/>
        </p:nvSpPr>
        <p:spPr bwMode="auto">
          <a:xfrm flipH="1">
            <a:off x="7162800" y="2971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7424" name="Line 32"/>
          <p:cNvSpPr>
            <a:spLocks noChangeShapeType="1"/>
          </p:cNvSpPr>
          <p:nvPr/>
        </p:nvSpPr>
        <p:spPr bwMode="auto">
          <a:xfrm>
            <a:off x="7886700" y="2971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7425" name="Text Box 33"/>
          <p:cNvSpPr txBox="1">
            <a:spLocks noChangeArrowheads="1"/>
          </p:cNvSpPr>
          <p:nvPr/>
        </p:nvSpPr>
        <p:spPr bwMode="auto">
          <a:xfrm>
            <a:off x="8077201" y="2102645"/>
            <a:ext cx="559769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/>
              <a:t>data</a:t>
            </a:r>
            <a:endParaRPr lang="en-US" sz="1500"/>
          </a:p>
        </p:txBody>
      </p:sp>
      <p:sp>
        <p:nvSpPr>
          <p:cNvPr id="187426" name="Text Box 34"/>
          <p:cNvSpPr txBox="1">
            <a:spLocks noChangeArrowheads="1"/>
          </p:cNvSpPr>
          <p:nvPr/>
        </p:nvSpPr>
        <p:spPr bwMode="auto">
          <a:xfrm>
            <a:off x="8080376" y="2445545"/>
            <a:ext cx="710451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/>
              <a:t>height</a:t>
            </a:r>
            <a:endParaRPr lang="en-US" sz="1500"/>
          </a:p>
        </p:txBody>
      </p:sp>
      <p:sp>
        <p:nvSpPr>
          <p:cNvPr id="187427" name="Text Box 35"/>
          <p:cNvSpPr txBox="1">
            <a:spLocks noChangeArrowheads="1"/>
          </p:cNvSpPr>
          <p:nvPr/>
        </p:nvSpPr>
        <p:spPr bwMode="auto">
          <a:xfrm>
            <a:off x="8077201" y="2788445"/>
            <a:ext cx="861133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/>
              <a:t>children</a:t>
            </a:r>
            <a:endParaRPr lang="en-US" sz="1500"/>
          </a:p>
        </p:txBody>
      </p:sp>
      <p:sp>
        <p:nvSpPr>
          <p:cNvPr id="187428" name="Oval 36"/>
          <p:cNvSpPr>
            <a:spLocks noChangeAspect="1" noChangeArrowheads="1"/>
          </p:cNvSpPr>
          <p:nvPr/>
        </p:nvSpPr>
        <p:spPr bwMode="auto">
          <a:xfrm>
            <a:off x="6438900" y="4466035"/>
            <a:ext cx="381000" cy="2857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0" hangingPunct="0"/>
            <a:r>
              <a:rPr lang="en-US" sz="1050"/>
              <a:t>30</a:t>
            </a:r>
            <a:endParaRPr lang="en-US" sz="1050"/>
          </a:p>
        </p:txBody>
      </p:sp>
      <p:cxnSp>
        <p:nvCxnSpPr>
          <p:cNvPr id="187429" name="AutoShape 37"/>
          <p:cNvCxnSpPr>
            <a:cxnSpLocks noChangeShapeType="1"/>
            <a:stCxn id="187407" idx="5"/>
            <a:endCxn id="187428" idx="0"/>
          </p:cNvCxnSpPr>
          <p:nvPr/>
        </p:nvCxnSpPr>
        <p:spPr bwMode="auto">
          <a:xfrm>
            <a:off x="6192838" y="4030267"/>
            <a:ext cx="436562" cy="4214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</p:spPr>
      </p:cxnSp>
      <p:sp>
        <p:nvSpPr>
          <p:cNvPr id="187430" name="Text Box 38"/>
          <p:cNvSpPr txBox="1">
            <a:spLocks noChangeArrowheads="1"/>
          </p:cNvSpPr>
          <p:nvPr/>
        </p:nvSpPr>
        <p:spPr bwMode="auto">
          <a:xfrm>
            <a:off x="6280150" y="4263630"/>
            <a:ext cx="292068" cy="3231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500">
                <a:solidFill>
                  <a:srgbClr val="0000FF"/>
                </a:solidFill>
              </a:rPr>
              <a:t>0</a:t>
            </a:r>
            <a:endParaRPr lang="en-US"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215042" name="Text Box 2"/>
          <p:cNvSpPr txBox="1">
            <a:spLocks noChangeArrowheads="1"/>
          </p:cNvSpPr>
          <p:nvPr/>
        </p:nvSpPr>
        <p:spPr bwMode="auto">
          <a:xfrm>
            <a:off x="539751" y="2030016"/>
            <a:ext cx="7537450" cy="34624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 eaLnBrk="0" hangingPunct="0"/>
            <a:r>
              <a:rPr lang="en-US" sz="2100" dirty="0">
                <a:solidFill>
                  <a:schemeClr val="tx1"/>
                </a:solidFill>
              </a:rPr>
              <a:t>Pro: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1050" dirty="0">
              <a:solidFill>
                <a:schemeClr val="tx1"/>
              </a:solidFill>
            </a:endParaRPr>
          </a:p>
          <a:p>
            <a:pPr marL="342900" indent="-342900" eaLnBrk="0" hangingPunct="0">
              <a:buFontTx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All operations guaranteed O(log N) 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>
              <a:buFontTx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The height balancing adds no more than a constant factor to the speed of insertion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1050" dirty="0">
              <a:solidFill>
                <a:schemeClr val="tx1"/>
              </a:solidFill>
            </a:endParaRPr>
          </a:p>
          <a:p>
            <a:pPr marL="342900" indent="-342900" eaLnBrk="0" hangingPunct="0"/>
            <a:r>
              <a:rPr lang="en-US" sz="2100" dirty="0">
                <a:solidFill>
                  <a:schemeClr val="tx1"/>
                </a:solidFill>
              </a:rPr>
              <a:t>Con: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900" dirty="0">
              <a:solidFill>
                <a:schemeClr val="tx1"/>
              </a:solidFill>
            </a:endParaRPr>
          </a:p>
          <a:p>
            <a:pPr marL="342900" indent="-342900" eaLnBrk="0" hangingPunct="0">
              <a:buFontTx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Space consumed by height field in each node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>
              <a:buFontTx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Slower than ordinary BST on random data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>
              <a:buFontTx/>
              <a:buChar char="•"/>
            </a:pPr>
            <a:endParaRPr lang="en-US" sz="2100" dirty="0">
              <a:solidFill>
                <a:schemeClr val="tx1"/>
              </a:solidFill>
            </a:endParaRPr>
          </a:p>
          <a:p>
            <a:pPr marL="342900" indent="-342900" eaLnBrk="0" hangingPunct="0"/>
            <a:r>
              <a:rPr lang="en-US" sz="2100" i="1" dirty="0">
                <a:solidFill>
                  <a:schemeClr val="tx1"/>
                </a:solidFill>
              </a:rPr>
              <a:t>Can we guarantee O(log N) performance with less overhead?</a:t>
            </a:r>
            <a:endParaRPr lang="en-US" sz="2100" i="1" dirty="0">
              <a:solidFill>
                <a:schemeClr val="tx1"/>
              </a:solidFill>
            </a:endParaRPr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665164" y="1341836"/>
            <a:ext cx="7813675" cy="601265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lIns="67866" tIns="33338" rIns="67866" bIns="33338" anchor="ctr"/>
          <a:lstStyle/>
          <a:p>
            <a:r>
              <a:rPr lang="en-US" sz="3300">
                <a:solidFill>
                  <a:schemeClr val="accent2"/>
                </a:solidFill>
              </a:rPr>
              <a:t>Pros and Cons of AVL Trees</a:t>
            </a:r>
            <a:endParaRPr lang="en-US" sz="3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8820" cy="611400"/>
          </a:xfrm>
        </p:spPr>
        <p:txBody>
          <a:bodyPr/>
          <a:lstStyle/>
          <a:p>
            <a:r>
              <a:rPr lang="en-IN" b="1" dirty="0"/>
              <a:t>AVL Tree Rotations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54" y="1981200"/>
            <a:ext cx="8796292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RR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447800"/>
            <a:ext cx="8991600" cy="46110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7620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LL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53" y="1524000"/>
            <a:ext cx="8969094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981075"/>
            <a:ext cx="7886700" cy="50363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2100" dirty="0"/>
              <a:t>Contents of the Syllabus</a:t>
            </a:r>
            <a:br>
              <a:rPr lang="en-US" sz="2100" dirty="0"/>
            </a:br>
            <a:r>
              <a:rPr lang="en-US" sz="21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885" y="1403748"/>
            <a:ext cx="8154590" cy="4344590"/>
          </a:xfrm>
        </p:spPr>
        <p:txBody>
          <a:bodyPr>
            <a:norm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sz="12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  <a:defRPr/>
            </a:pPr>
            <a:r>
              <a:rPr lang="en-US" sz="12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UNIT-III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(15h)</a:t>
            </a:r>
            <a:r>
              <a:rPr lang="en-IN" sz="1200" b="1" dirty="0">
                <a:latin typeface="Times New Roman" panose="02020603050405020304"/>
                <a:ea typeface="Times New Roman" panose="02020603050405020304"/>
              </a:rPr>
              <a:t>	     </a:t>
            </a:r>
            <a:endParaRPr lang="en-US" sz="1200" dirty="0"/>
          </a:p>
          <a:p>
            <a:pPr algn="just">
              <a:buNone/>
            </a:pPr>
            <a:r>
              <a:rPr lang="en-IN" sz="1250" b="1" dirty="0">
                <a:latin typeface="Times New Roman" panose="02020603050405020304"/>
                <a:ea typeface="Times New Roman" panose="02020603050405020304"/>
              </a:rPr>
              <a:t>Approximation algorithms: </a:t>
            </a:r>
            <a:r>
              <a:rPr lang="en-IN" sz="1250" dirty="0">
                <a:latin typeface="Times New Roman" panose="02020603050405020304"/>
              </a:rPr>
              <a:t>Need of approximation algorithms: Introduction to P, NP, NP-Hard and NP-Complete Greedy Approach, Dynamic Approach, Knapsack, Huffman Coding, TSP, All pair shortest path, Longest Common Subsequence Problem, Matrix Chain Multiplication. 	                                                                                 </a:t>
            </a:r>
            <a:r>
              <a:rPr lang="en-US" sz="1250" dirty="0">
                <a:latin typeface="Times New Roman" panose="02020603050405020304"/>
              </a:rPr>
              <a:t>[7]</a:t>
            </a:r>
            <a:endParaRPr lang="en-US" sz="1250" dirty="0">
              <a:latin typeface="Times New Roman" panose="02020603050405020304"/>
            </a:endParaRPr>
          </a:p>
          <a:p>
            <a:pPr algn="just">
              <a:buNone/>
            </a:pPr>
            <a:endParaRPr lang="en-US" sz="1250" b="1" dirty="0">
              <a:latin typeface="Times New Roman" panose="02020603050405020304"/>
            </a:endParaRPr>
          </a:p>
          <a:p>
            <a:pPr algn="just">
              <a:buNone/>
            </a:pPr>
            <a:r>
              <a:rPr lang="en-US" sz="1250" b="1" dirty="0">
                <a:latin typeface="Times New Roman" panose="02020603050405020304"/>
              </a:rPr>
              <a:t>Randomized algorithms: </a:t>
            </a:r>
            <a:r>
              <a:rPr lang="en-US" sz="1250" dirty="0">
                <a:latin typeface="Times New Roman" panose="02020603050405020304"/>
              </a:rPr>
              <a:t>Introduction, type of randomized algorithms, Quick sort, min cut                                                 [4]</a:t>
            </a:r>
            <a:endParaRPr lang="en-US" sz="1250" dirty="0">
              <a:latin typeface="Times New Roman" panose="02020603050405020304"/>
            </a:endParaRPr>
          </a:p>
          <a:p>
            <a:pPr algn="just">
              <a:buNone/>
            </a:pPr>
            <a:endParaRPr lang="en-US" sz="1250" dirty="0">
              <a:latin typeface="Times New Roman" panose="02020603050405020304"/>
            </a:endParaRPr>
          </a:p>
          <a:p>
            <a:pPr algn="just">
              <a:buNone/>
            </a:pPr>
            <a:r>
              <a:rPr lang="en-IN" sz="1250" b="1" dirty="0">
                <a:latin typeface="Times New Roman" panose="02020603050405020304"/>
                <a:ea typeface="Times New Roman" panose="02020603050405020304"/>
              </a:rPr>
              <a:t>Online Algorithms: </a:t>
            </a:r>
            <a:r>
              <a:rPr lang="en-IN" sz="1250" dirty="0">
                <a:latin typeface="Times New Roman" panose="02020603050405020304"/>
                <a:ea typeface="Times New Roman" panose="02020603050405020304"/>
              </a:rPr>
              <a:t>Introduction,</a:t>
            </a:r>
            <a:r>
              <a:rPr lang="en-IN" sz="1250" b="1" dirty="0">
                <a:latin typeface="Times New Roman" panose="02020603050405020304"/>
                <a:ea typeface="Times New Roman" panose="02020603050405020304"/>
              </a:rPr>
              <a:t> </a:t>
            </a:r>
            <a:r>
              <a:rPr lang="en-IN" sz="1250" dirty="0">
                <a:latin typeface="Times New Roman" panose="02020603050405020304"/>
                <a:ea typeface="Times New Roman" panose="02020603050405020304"/>
              </a:rPr>
              <a:t>Online Paging Problem, k-server Problem.</a:t>
            </a:r>
            <a:r>
              <a:rPr lang="en-IN" sz="1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</a:t>
            </a:r>
            <a:r>
              <a:rPr lang="en-IN" sz="1250" dirty="0"/>
              <a:t>Data compression: Huffman’s coding, BWT, LZW</a:t>
            </a:r>
            <a:r>
              <a:rPr lang="en-IN" sz="1250" dirty="0">
                <a:solidFill>
                  <a:srgbClr val="000000"/>
                </a:solidFill>
                <a:latin typeface="Times New Roman" panose="02020603050405020304"/>
              </a:rPr>
              <a:t>                                                                                                                                                                                  </a:t>
            </a:r>
            <a:r>
              <a:rPr lang="en-US" sz="1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 [4]</a:t>
            </a:r>
            <a:r>
              <a:rPr lang="en-US" sz="1250" dirty="0">
                <a:latin typeface="Times New Roman" panose="02020603050405020304"/>
                <a:ea typeface="Times New Roman" panose="02020603050405020304"/>
              </a:rPr>
              <a:t> </a:t>
            </a:r>
            <a:endParaRPr lang="en-US" sz="1250" dirty="0"/>
          </a:p>
          <a:p>
            <a:pPr eaLnBrk="1" hangingPunct="1">
              <a:buFont typeface="Arial" panose="020B0604020202020204" pitchFamily="34" charset="0"/>
              <a:buNone/>
              <a:defRPr/>
            </a:pPr>
            <a:endParaRPr lang="en-US" sz="15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b="1" dirty="0"/>
              <a:t>Recommended Books:</a:t>
            </a:r>
            <a:endParaRPr lang="en-US" sz="1350" dirty="0"/>
          </a:p>
          <a:p>
            <a:r>
              <a:rPr lang="en-US" sz="1350" dirty="0"/>
              <a:t>1. </a:t>
            </a:r>
            <a:r>
              <a:rPr lang="en-US" sz="1350" dirty="0" err="1"/>
              <a:t>Cormen</a:t>
            </a:r>
            <a:r>
              <a:rPr lang="en-US" sz="1350" dirty="0"/>
              <a:t>, </a:t>
            </a:r>
            <a:r>
              <a:rPr lang="en-US" sz="1350" dirty="0" err="1"/>
              <a:t>Leiserson</a:t>
            </a:r>
            <a:r>
              <a:rPr lang="en-US" sz="1350" dirty="0"/>
              <a:t>, </a:t>
            </a:r>
            <a:r>
              <a:rPr lang="en-US" sz="1350" dirty="0" err="1"/>
              <a:t>Rivest</a:t>
            </a:r>
            <a:r>
              <a:rPr lang="en-US" sz="1350" dirty="0"/>
              <a:t>, Stein, “</a:t>
            </a:r>
            <a:r>
              <a:rPr lang="en-US" sz="1350" i="1" dirty="0"/>
              <a:t>Introduction to Algorithms</a:t>
            </a:r>
            <a:r>
              <a:rPr lang="en-US" sz="1350" dirty="0"/>
              <a:t>”, Prentice Hall of India, 3</a:t>
            </a:r>
            <a:r>
              <a:rPr lang="en-US" sz="1350" baseline="30000" dirty="0"/>
              <a:t>rd</a:t>
            </a:r>
            <a:r>
              <a:rPr lang="en-US" sz="1350" dirty="0"/>
              <a:t> edition 2012. </a:t>
            </a:r>
            <a:endParaRPr lang="en-US" sz="1350" dirty="0"/>
          </a:p>
          <a:p>
            <a:r>
              <a:rPr lang="en-US" sz="1350" dirty="0"/>
              <a:t>2. Horowitz, </a:t>
            </a:r>
            <a:r>
              <a:rPr lang="en-US" sz="1350" dirty="0" err="1"/>
              <a:t>Sahni</a:t>
            </a:r>
            <a:r>
              <a:rPr lang="en-US" sz="1350" dirty="0"/>
              <a:t> and </a:t>
            </a:r>
            <a:r>
              <a:rPr lang="en-US" sz="1350" dirty="0" err="1"/>
              <a:t>Rajasekaran</a:t>
            </a:r>
            <a:r>
              <a:rPr lang="en-US" sz="1350" dirty="0"/>
              <a:t>, “</a:t>
            </a:r>
            <a:r>
              <a:rPr lang="en-US" sz="1350" i="1" dirty="0"/>
              <a:t>Fundamental of Computer, Algorithms”</a:t>
            </a:r>
            <a:r>
              <a:rPr lang="en-US" sz="1350" dirty="0"/>
              <a:t>, University Press (India), 2</a:t>
            </a:r>
            <a:r>
              <a:rPr lang="en-US" sz="1350" baseline="30000" dirty="0"/>
              <a:t>nd</a:t>
            </a:r>
            <a:r>
              <a:rPr lang="en-US" sz="1350" dirty="0"/>
              <a:t> edition.</a:t>
            </a:r>
            <a:endParaRPr lang="en-US" sz="1350" dirty="0"/>
          </a:p>
          <a:p>
            <a:r>
              <a:rPr lang="en-US" sz="1350" dirty="0"/>
              <a:t>3. </a:t>
            </a:r>
            <a:r>
              <a:rPr lang="en-US" sz="1350" dirty="0" err="1"/>
              <a:t>Aho</a:t>
            </a:r>
            <a:r>
              <a:rPr lang="en-US" sz="1350" dirty="0"/>
              <a:t>, </a:t>
            </a:r>
            <a:r>
              <a:rPr lang="en-US" sz="1350" dirty="0" err="1"/>
              <a:t>Haperoft</a:t>
            </a:r>
            <a:r>
              <a:rPr lang="en-US" sz="1350" dirty="0"/>
              <a:t> and </a:t>
            </a:r>
            <a:r>
              <a:rPr lang="en-US" sz="1350" dirty="0" err="1"/>
              <a:t>Ullman</a:t>
            </a:r>
            <a:r>
              <a:rPr lang="en-US" sz="1350" dirty="0"/>
              <a:t>, “</a:t>
            </a:r>
            <a:r>
              <a:rPr lang="en-US" sz="1350" i="1" dirty="0"/>
              <a:t>The Design and analysis of Computer Algorithms</a:t>
            </a:r>
            <a:r>
              <a:rPr lang="en-US" sz="1350" dirty="0"/>
              <a:t>”, Pearson Education India.</a:t>
            </a:r>
            <a:endParaRPr lang="en-US" sz="1350" dirty="0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n-US" sz="1350" dirty="0"/>
          </a:p>
          <a:p>
            <a:pPr algn="just" eaLnBrk="1" hangingPunct="1">
              <a:buFont typeface="Arial" panose="020B0604020202020204" pitchFamily="34" charset="0"/>
              <a:buNone/>
              <a:defRPr/>
            </a:pP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88390786-F88B-40EB-B365-500B2C1170FF}" type="slidenum">
              <a:rPr lang="en-US" smtClean="0"/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1457325"/>
            <a:ext cx="8124825" cy="43767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LR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371600"/>
            <a:ext cx="8962606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380" y="6078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LR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9081212" cy="54101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90" y="6858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RL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28" y="1447800"/>
            <a:ext cx="9082472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414" y="533400"/>
            <a:ext cx="7238820" cy="611400"/>
          </a:xfrm>
        </p:spPr>
        <p:txBody>
          <a:bodyPr/>
          <a:lstStyle/>
          <a:p>
            <a:r>
              <a:rPr lang="en-IN" b="1" dirty="0"/>
              <a:t>AVL Tree Rotations- RL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99" y="1142999"/>
            <a:ext cx="9035251" cy="53340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752600"/>
            <a:ext cx="6058075" cy="251467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15798"/>
            <a:ext cx="9144000" cy="377060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1"/>
            <a:ext cx="9144000" cy="27423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45459"/>
            <a:ext cx="7543440" cy="649942"/>
          </a:xfrm>
        </p:spPr>
        <p:txBody>
          <a:bodyPr/>
          <a:lstStyle/>
          <a:p>
            <a:r>
              <a:rPr lang="en-IN" b="1" dirty="0"/>
              <a:t>AVL Tree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743200"/>
            <a:ext cx="8289130" cy="4534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001137"/>
            <a:ext cx="8066152" cy="53541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568" y="1143000"/>
            <a:ext cx="7382485" cy="5105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"/>
          <p:cNvSpPr txBox="1">
            <a:spLocks noGrp="1"/>
          </p:cNvSpPr>
          <p:nvPr>
            <p:ph type="title"/>
          </p:nvPr>
        </p:nvSpPr>
        <p:spPr>
          <a:xfrm>
            <a:off x="1143000" y="1200150"/>
            <a:ext cx="31242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Tree Definition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5" name="Google Shape;205;p3"/>
          <p:cNvSpPr txBox="1">
            <a:spLocks noGrp="1"/>
          </p:cNvSpPr>
          <p:nvPr>
            <p:ph type="body" idx="2"/>
          </p:nvPr>
        </p:nvSpPr>
        <p:spPr>
          <a:xfrm>
            <a:off x="457202" y="1933577"/>
            <a:ext cx="426719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 algn="just">
              <a:spcBef>
                <a:spcPts val="0"/>
              </a:spcBef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Tree is a hierarchical data structure which stores the information naturally in the form of hierarchy style.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Tree is one of the most powerful and advanced data structures.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is a non-linear data structure compared to arrays, linked lists, stack and queue.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represents the nodes connected by edges.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first node from where the tree originates is called as a </a:t>
            </a: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root node</a:t>
            </a: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any tree, there must be only one root node.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/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06" name="Google Shape;206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 l="12308" t="15692" r="70769" b="72071"/>
          <a:stretch>
            <a:fillRect/>
          </a:stretch>
        </p:blipFill>
        <p:spPr>
          <a:xfrm>
            <a:off x="5562601" y="1714500"/>
            <a:ext cx="2201877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 rotWithShape="1">
          <a:blip r:embed="rId2"/>
          <a:srcRect l="11747" t="15624" r="71561" b="61457"/>
          <a:stretch>
            <a:fillRect/>
          </a:stretch>
        </p:blipFill>
        <p:spPr>
          <a:xfrm>
            <a:off x="5486400" y="3314700"/>
            <a:ext cx="27432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8694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999" y="989845"/>
            <a:ext cx="7620001" cy="536588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600"/>
            <a:ext cx="7543440" cy="1144800"/>
          </a:xfrm>
        </p:spPr>
        <p:txBody>
          <a:bodyPr/>
          <a:lstStyle/>
          <a:p>
            <a:r>
              <a:rPr lang="en-IN" dirty="0"/>
              <a:t>AVL Tree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679175"/>
            <a:ext cx="5330407" cy="33082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362200"/>
            <a:ext cx="8739702" cy="13189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11141"/>
            <a:ext cx="8229240" cy="1144800"/>
          </a:xfrm>
        </p:spPr>
        <p:txBody>
          <a:bodyPr/>
          <a:lstStyle/>
          <a:p>
            <a:r>
              <a:rPr lang="en-US" sz="2200" dirty="0"/>
              <a:t>Red-black trees</a:t>
            </a:r>
            <a:endParaRPr lang="en-US" sz="22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10641"/>
            <a:ext cx="8534400" cy="3418609"/>
          </a:xfrm>
        </p:spPr>
        <p:txBody>
          <a:bodyPr/>
          <a:lstStyle/>
          <a:p>
            <a:r>
              <a:rPr lang="en-US" dirty="0"/>
              <a:t>Red-black trees are a variation of binary search trees to ensure that the tree is </a:t>
            </a:r>
            <a:r>
              <a:rPr lang="en-US" b="1" i="1" dirty="0">
                <a:solidFill>
                  <a:srgbClr val="CC3300"/>
                </a:solidFill>
              </a:rPr>
              <a:t>balanced</a:t>
            </a:r>
            <a:r>
              <a:rPr lang="en-US" dirty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Height is </a:t>
            </a:r>
            <a:r>
              <a:rPr lang="en-US" i="1" dirty="0"/>
              <a:t>O</a:t>
            </a:r>
            <a:r>
              <a:rPr lang="en-US" dirty="0"/>
              <a:t>(log </a:t>
            </a:r>
            <a:r>
              <a:rPr lang="en-US" i="1" dirty="0"/>
              <a:t>n</a:t>
            </a:r>
            <a:r>
              <a:rPr lang="en-US" dirty="0"/>
              <a:t>), where </a:t>
            </a:r>
            <a:r>
              <a:rPr lang="en-US" i="1" dirty="0"/>
              <a:t>n</a:t>
            </a:r>
            <a:r>
              <a:rPr lang="en-US" dirty="0"/>
              <a:t> is the number of nodes.</a:t>
            </a:r>
            <a:endParaRPr lang="en-US" dirty="0"/>
          </a:p>
          <a:p>
            <a:r>
              <a:rPr lang="en-US" dirty="0"/>
              <a:t>Operations take </a:t>
            </a:r>
            <a:r>
              <a:rPr lang="en-US" i="1" dirty="0">
                <a:solidFill>
                  <a:srgbClr val="CC3300"/>
                </a:solidFill>
              </a:rPr>
              <a:t>O</a:t>
            </a:r>
            <a:r>
              <a:rPr lang="en-US" dirty="0">
                <a:solidFill>
                  <a:srgbClr val="CC3300"/>
                </a:solidFill>
              </a:rPr>
              <a:t>(log </a:t>
            </a:r>
            <a:r>
              <a:rPr lang="en-US" i="1" dirty="0">
                <a:solidFill>
                  <a:srgbClr val="CC3300"/>
                </a:solidFill>
              </a:rPr>
              <a:t>n</a:t>
            </a:r>
            <a:r>
              <a:rPr lang="en-US" dirty="0">
                <a:solidFill>
                  <a:srgbClr val="CC3300"/>
                </a:solidFill>
              </a:rPr>
              <a:t>)</a:t>
            </a:r>
            <a:r>
              <a:rPr lang="en-US" dirty="0"/>
              <a:t> time in the </a:t>
            </a:r>
            <a:r>
              <a:rPr lang="en-US" dirty="0">
                <a:solidFill>
                  <a:srgbClr val="CC3300"/>
                </a:solidFill>
              </a:rPr>
              <a:t>worst case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990600" y="12573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4400"/>
            </a:pPr>
            <a:r>
              <a:rPr lang="en-US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height of </a:t>
            </a:r>
            <a:r>
              <a:rPr lang="en-US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</a:t>
            </a:r>
            <a:r>
              <a:rPr lang="en-US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-black tree</a:t>
            </a:r>
            <a:endParaRPr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27" name="Google Shape;327;p17"/>
          <p:cNvSpPr txBox="1">
            <a:spLocks noGrp="1"/>
          </p:cNvSpPr>
          <p:nvPr>
            <p:ph type="body" idx="1"/>
          </p:nvPr>
        </p:nvSpPr>
        <p:spPr>
          <a:xfrm>
            <a:off x="102475" y="1714500"/>
            <a:ext cx="8812925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/>
              <a:t> 		</a:t>
            </a:r>
            <a:endParaRPr lang="en-US"/>
          </a:p>
        </p:txBody>
      </p:sp>
      <p:sp>
        <p:nvSpPr>
          <p:cNvPr id="328" name="Google Shape;328;p17"/>
          <p:cNvSpPr/>
          <p:nvPr/>
        </p:nvSpPr>
        <p:spPr>
          <a:xfrm>
            <a:off x="857232" y="1821645"/>
            <a:ext cx="5829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black-height of a node, x, in a </a:t>
            </a:r>
            <a:r>
              <a:rPr lang="en-US" sz="150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</a:t>
            </a: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-black tree is the number of black nodes on any path to a leaf, not counting x.</a:t>
            </a:r>
            <a:endParaRPr sz="1050"/>
          </a:p>
        </p:txBody>
      </p:sp>
      <p:sp>
        <p:nvSpPr>
          <p:cNvPr id="329" name="Google Shape;329;p17"/>
          <p:cNvSpPr/>
          <p:nvPr/>
        </p:nvSpPr>
        <p:spPr>
          <a:xfrm>
            <a:off x="3629025" y="3371850"/>
            <a:ext cx="342900" cy="34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3000375" y="2400300"/>
            <a:ext cx="342900" cy="34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1971675" y="29146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2" name="Google Shape;332;p17"/>
          <p:cNvSpPr/>
          <p:nvPr/>
        </p:nvSpPr>
        <p:spPr>
          <a:xfrm>
            <a:off x="4314825" y="297180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1343025" y="3429000"/>
            <a:ext cx="342900" cy="34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2543175" y="3371850"/>
            <a:ext cx="342900" cy="34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5000625" y="3429000"/>
            <a:ext cx="342900" cy="34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94297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1654752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225742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282892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340042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402907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460057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5343525" y="3943350"/>
            <a:ext cx="342900" cy="3429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44" name="Google Shape;344;p17"/>
          <p:cNvCxnSpPr/>
          <p:nvPr/>
        </p:nvCxnSpPr>
        <p:spPr>
          <a:xfrm flipH="1">
            <a:off x="2257425" y="2628900"/>
            <a:ext cx="742950" cy="34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17"/>
          <p:cNvCxnSpPr/>
          <p:nvPr/>
        </p:nvCxnSpPr>
        <p:spPr>
          <a:xfrm flipH="1">
            <a:off x="1628775" y="3200400"/>
            <a:ext cx="400050" cy="285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17"/>
          <p:cNvCxnSpPr/>
          <p:nvPr/>
        </p:nvCxnSpPr>
        <p:spPr>
          <a:xfrm>
            <a:off x="1400175" y="371475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17"/>
          <p:cNvCxnSpPr/>
          <p:nvPr/>
        </p:nvCxnSpPr>
        <p:spPr>
          <a:xfrm flipH="1">
            <a:off x="1171575" y="3714750"/>
            <a:ext cx="22860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17"/>
          <p:cNvCxnSpPr/>
          <p:nvPr/>
        </p:nvCxnSpPr>
        <p:spPr>
          <a:xfrm>
            <a:off x="1628775" y="3771900"/>
            <a:ext cx="114300" cy="1714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17"/>
          <p:cNvCxnSpPr/>
          <p:nvPr/>
        </p:nvCxnSpPr>
        <p:spPr>
          <a:xfrm>
            <a:off x="2257425" y="3200400"/>
            <a:ext cx="34290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17"/>
          <p:cNvCxnSpPr/>
          <p:nvPr/>
        </p:nvCxnSpPr>
        <p:spPr>
          <a:xfrm flipH="1">
            <a:off x="2486025" y="3657600"/>
            <a:ext cx="127289" cy="285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17"/>
          <p:cNvCxnSpPr/>
          <p:nvPr/>
        </p:nvCxnSpPr>
        <p:spPr>
          <a:xfrm>
            <a:off x="2771775" y="3714750"/>
            <a:ext cx="17145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17"/>
          <p:cNvCxnSpPr/>
          <p:nvPr/>
        </p:nvCxnSpPr>
        <p:spPr>
          <a:xfrm flipH="1">
            <a:off x="3629025" y="3714750"/>
            <a:ext cx="11430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17"/>
          <p:cNvCxnSpPr/>
          <p:nvPr/>
        </p:nvCxnSpPr>
        <p:spPr>
          <a:xfrm>
            <a:off x="3914775" y="3657600"/>
            <a:ext cx="228600" cy="285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17"/>
          <p:cNvCxnSpPr/>
          <p:nvPr/>
        </p:nvCxnSpPr>
        <p:spPr>
          <a:xfrm flipH="1">
            <a:off x="4829175" y="3714750"/>
            <a:ext cx="22860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7"/>
          <p:cNvCxnSpPr/>
          <p:nvPr/>
        </p:nvCxnSpPr>
        <p:spPr>
          <a:xfrm>
            <a:off x="5286375" y="3714750"/>
            <a:ext cx="17145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17"/>
          <p:cNvCxnSpPr/>
          <p:nvPr/>
        </p:nvCxnSpPr>
        <p:spPr>
          <a:xfrm flipH="1">
            <a:off x="3971925" y="3200400"/>
            <a:ext cx="342900" cy="285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17"/>
          <p:cNvCxnSpPr/>
          <p:nvPr/>
        </p:nvCxnSpPr>
        <p:spPr>
          <a:xfrm>
            <a:off x="4657725" y="3200400"/>
            <a:ext cx="400050" cy="2857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17"/>
          <p:cNvCxnSpPr/>
          <p:nvPr/>
        </p:nvCxnSpPr>
        <p:spPr>
          <a:xfrm>
            <a:off x="3343275" y="2628900"/>
            <a:ext cx="1028700" cy="4000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17"/>
          <p:cNvSpPr/>
          <p:nvPr/>
        </p:nvSpPr>
        <p:spPr>
          <a:xfrm>
            <a:off x="7715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1715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15144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19145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21431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25431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27717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31146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33432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36290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39147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43148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45434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" name="Google Shape;372;p17"/>
          <p:cNvSpPr/>
          <p:nvPr/>
        </p:nvSpPr>
        <p:spPr>
          <a:xfrm>
            <a:off x="488632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5286375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5579918" y="4343400"/>
            <a:ext cx="171450" cy="17145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75" name="Google Shape;375;p17"/>
          <p:cNvCxnSpPr/>
          <p:nvPr/>
        </p:nvCxnSpPr>
        <p:spPr>
          <a:xfrm flipH="1">
            <a:off x="885825" y="4286250"/>
            <a:ext cx="114300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17"/>
          <p:cNvCxnSpPr/>
          <p:nvPr/>
        </p:nvCxnSpPr>
        <p:spPr>
          <a:xfrm>
            <a:off x="1171575" y="4286250"/>
            <a:ext cx="5715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17"/>
          <p:cNvCxnSpPr/>
          <p:nvPr/>
        </p:nvCxnSpPr>
        <p:spPr>
          <a:xfrm flipH="1">
            <a:off x="1626177" y="4229100"/>
            <a:ext cx="57150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17"/>
          <p:cNvCxnSpPr/>
          <p:nvPr/>
        </p:nvCxnSpPr>
        <p:spPr>
          <a:xfrm>
            <a:off x="1914525" y="4229100"/>
            <a:ext cx="114300" cy="1714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17"/>
          <p:cNvCxnSpPr/>
          <p:nvPr/>
        </p:nvCxnSpPr>
        <p:spPr>
          <a:xfrm flipH="1">
            <a:off x="2257425" y="4286250"/>
            <a:ext cx="11430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17"/>
          <p:cNvCxnSpPr/>
          <p:nvPr/>
        </p:nvCxnSpPr>
        <p:spPr>
          <a:xfrm>
            <a:off x="2486025" y="4286250"/>
            <a:ext cx="11430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17"/>
          <p:cNvCxnSpPr/>
          <p:nvPr/>
        </p:nvCxnSpPr>
        <p:spPr>
          <a:xfrm flipH="1">
            <a:off x="2886075" y="4286250"/>
            <a:ext cx="5715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17"/>
          <p:cNvCxnSpPr/>
          <p:nvPr/>
        </p:nvCxnSpPr>
        <p:spPr>
          <a:xfrm>
            <a:off x="3057525" y="4286250"/>
            <a:ext cx="114300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17"/>
          <p:cNvCxnSpPr/>
          <p:nvPr/>
        </p:nvCxnSpPr>
        <p:spPr>
          <a:xfrm flipH="1">
            <a:off x="3457575" y="4286250"/>
            <a:ext cx="5715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17"/>
          <p:cNvCxnSpPr/>
          <p:nvPr/>
        </p:nvCxnSpPr>
        <p:spPr>
          <a:xfrm>
            <a:off x="3629025" y="4286250"/>
            <a:ext cx="5715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17"/>
          <p:cNvCxnSpPr/>
          <p:nvPr/>
        </p:nvCxnSpPr>
        <p:spPr>
          <a:xfrm flipH="1">
            <a:off x="4029075" y="4229100"/>
            <a:ext cx="57150" cy="1714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17"/>
          <p:cNvCxnSpPr/>
          <p:nvPr/>
        </p:nvCxnSpPr>
        <p:spPr>
          <a:xfrm>
            <a:off x="4314825" y="4229100"/>
            <a:ext cx="57150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7"/>
          <p:cNvCxnSpPr/>
          <p:nvPr/>
        </p:nvCxnSpPr>
        <p:spPr>
          <a:xfrm flipH="1">
            <a:off x="4657725" y="4286250"/>
            <a:ext cx="11430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17"/>
          <p:cNvCxnSpPr/>
          <p:nvPr/>
        </p:nvCxnSpPr>
        <p:spPr>
          <a:xfrm>
            <a:off x="4829175" y="4286250"/>
            <a:ext cx="11430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17"/>
          <p:cNvCxnSpPr/>
          <p:nvPr/>
        </p:nvCxnSpPr>
        <p:spPr>
          <a:xfrm flipH="1">
            <a:off x="5343525" y="4286250"/>
            <a:ext cx="114300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17"/>
          <p:cNvCxnSpPr/>
          <p:nvPr/>
        </p:nvCxnSpPr>
        <p:spPr>
          <a:xfrm>
            <a:off x="5569528" y="4286250"/>
            <a:ext cx="116897" cy="571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17"/>
          <p:cNvSpPr txBox="1"/>
          <p:nvPr/>
        </p:nvSpPr>
        <p:spPr>
          <a:xfrm>
            <a:off x="1826202" y="4985858"/>
            <a:ext cx="2843213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800"/>
            </a:pPr>
            <a:r>
              <a:rPr lang="en-US" sz="135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Black-Height of the root = </a:t>
            </a:r>
            <a:endParaRPr sz="135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2" name="Google Shape;392;p17"/>
          <p:cNvSpPr txBox="1"/>
          <p:nvPr/>
        </p:nvSpPr>
        <p:spPr>
          <a:xfrm>
            <a:off x="4156185" y="4964167"/>
            <a:ext cx="1707356" cy="276969"/>
          </a:xfrm>
          <a:prstGeom prst="rect">
            <a:avLst/>
          </a:prstGeom>
          <a:noFill/>
          <a:ln w="9525" cap="flat" cmpd="sng">
            <a:solidFill>
              <a:srgbClr val="FFC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title"/>
          </p:nvPr>
        </p:nvSpPr>
        <p:spPr>
          <a:xfrm>
            <a:off x="983876" y="429533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Red-Black Trees</a:t>
            </a:r>
            <a:endParaRPr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7" name="Google Shape;307;p16"/>
          <p:cNvSpPr txBox="1">
            <a:spLocks noGrp="1"/>
          </p:cNvSpPr>
          <p:nvPr>
            <p:ph type="body" idx="1"/>
          </p:nvPr>
        </p:nvSpPr>
        <p:spPr>
          <a:xfrm>
            <a:off x="945776" y="9906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fontAlgn="base">
              <a:buNone/>
            </a:pPr>
            <a:r>
              <a:rPr lang="en-US" sz="1500" b="1" dirty="0"/>
              <a:t>Rules That Every Red-Black Tree Follows: </a:t>
            </a:r>
            <a:endParaRPr lang="en-US" sz="1500" b="1" dirty="0"/>
          </a:p>
          <a:p>
            <a:pPr fontAlgn="base">
              <a:buNone/>
            </a:pPr>
            <a:endParaRPr lang="en-US" sz="15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#1: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Red - Black Tree must be a Binary Search Tree.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#2: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The ROOT node must be colored BLACK.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#3: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The children of Red colored node must be colored BLACK. (There should not be two consecutive RED nodes).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#4: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 In all the paths of the tree, there should be same number of BLACK colored nodes.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#5: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Every new node must be inserted with RED color.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8000"/>
                </a:solidFill>
                <a:effectLst/>
                <a:latin typeface="+mj-lt"/>
              </a:rPr>
              <a:t>Property #6: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 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Every leaf (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+mj-lt"/>
              </a:rPr>
              <a:t>e.i.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j-lt"/>
              </a:rPr>
              <a:t> NULL node) must be colored BLACK.</a:t>
            </a:r>
            <a:endParaRPr lang="en-US" sz="1400" b="0" i="0" dirty="0">
              <a:solidFill>
                <a:schemeClr val="tx1"/>
              </a:solidFill>
              <a:effectLst/>
              <a:latin typeface="+mj-lt"/>
            </a:endParaRPr>
          </a:p>
          <a:p>
            <a:pPr indent="-457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indent="-457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r>
              <a:rPr lang="en-US" sz="15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Purpose: keep the tree balanced.                    </a:t>
            </a:r>
            <a:endParaRPr dirty="0"/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320" name="Google Shape;320;p16"/>
          <p:cNvCxnSpPr/>
          <p:nvPr/>
        </p:nvCxnSpPr>
        <p:spPr>
          <a:xfrm>
            <a:off x="4797644" y="5244005"/>
            <a:ext cx="0" cy="3428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2396" y="3276600"/>
            <a:ext cx="5447121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6420"/>
          </a:xfrm>
        </p:spPr>
        <p:txBody>
          <a:bodyPr/>
          <a:lstStyle/>
          <a:p>
            <a:r>
              <a:rPr lang="en-US" dirty="0"/>
              <a:t>Red-Black Tree with 3 nodes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8810" y="2532460"/>
            <a:ext cx="7227131" cy="236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6420"/>
          </a:xfrm>
        </p:spPr>
        <p:txBody>
          <a:bodyPr/>
          <a:lstStyle/>
          <a:p>
            <a:r>
              <a:rPr lang="en-US" dirty="0"/>
              <a:t>Red-Black Tree with 3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41664" y="1930246"/>
            <a:ext cx="7219844" cy="338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0"/>
            <a:ext cx="4762500" cy="796420"/>
          </a:xfrm>
        </p:spPr>
        <p:txBody>
          <a:bodyPr/>
          <a:lstStyle/>
          <a:p>
            <a:r>
              <a:rPr lang="en-US" b="1" dirty="0"/>
              <a:t>Possible Red-Black Trees with 3 nodes 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6420"/>
          </a:xfrm>
        </p:spPr>
        <p:txBody>
          <a:bodyPr/>
          <a:lstStyle/>
          <a:p>
            <a:r>
              <a:rPr lang="en-US" dirty="0"/>
              <a:t>Possible Red-Black Trees with 3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057400"/>
            <a:ext cx="3551043" cy="3045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title"/>
          </p:nvPr>
        </p:nvSpPr>
        <p:spPr>
          <a:xfrm>
            <a:off x="990600" y="142875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0000"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Properties of Tree</a:t>
            </a:r>
            <a:b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914400" y="1714500"/>
            <a:ext cx="8001000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171450" indent="-76200">
              <a:lnSpc>
                <a:spcPct val="90000"/>
              </a:lnSpc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15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There is one and only one path between every pair of vertices in a tree.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15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tree with n vertices has exactly (n-1) edges.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15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graph is a tree if and only if it is minimally connected.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171450">
              <a:lnSpc>
                <a:spcPct val="15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Any connected graph with n vertices and (n-1) edges is a tree.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1450" indent="-7620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26680"/>
            <a:ext cx="9144000" cy="454072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7772400" cy="82575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114" y="533149"/>
            <a:ext cx="5669771" cy="579170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6" y="762000"/>
            <a:ext cx="8995461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60004"/>
            <a:ext cx="7956176" cy="580937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244" y="685800"/>
            <a:ext cx="7789756" cy="55323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729" y="457200"/>
            <a:ext cx="7938671" cy="585232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47800"/>
            <a:ext cx="8192210" cy="441236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571368"/>
            <a:ext cx="8101398" cy="571526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4200"/>
            <a:ext cx="8229240" cy="1144800"/>
          </a:xfrm>
        </p:spPr>
        <p:txBody>
          <a:bodyPr/>
          <a:lstStyle/>
          <a:p>
            <a:r>
              <a:rPr lang="en-IN" b="1" dirty="0"/>
              <a:t>Construct a Red-Black Tree by inserting numbers from 1 to 7</a:t>
            </a:r>
            <a:endParaRPr lang="en-IN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1040476" y="1260999"/>
            <a:ext cx="7204364" cy="328735"/>
          </a:xfrm>
          <a:prstGeom prst="rect">
            <a:avLst/>
          </a:prstGeom>
          <a:noFill/>
          <a:ln w="121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8381" rIns="0" bIns="0" anchor="ctr" anchorCtr="0">
            <a:spAutoFit/>
          </a:bodyPr>
          <a:lstStyle/>
          <a:p>
            <a:pPr marL="635"/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Terminology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9" name="Google Shape;219;p5"/>
          <p:cNvSpPr/>
          <p:nvPr/>
        </p:nvSpPr>
        <p:spPr>
          <a:xfrm>
            <a:off x="914400" y="1828800"/>
            <a:ext cx="3581400" cy="19431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4495800" y="1828800"/>
            <a:ext cx="3485802" cy="20002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1143001" y="3943350"/>
            <a:ext cx="3064700" cy="161927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4800601" y="3943351"/>
            <a:ext cx="2947253" cy="156861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8229240" cy="1144800"/>
          </a:xfrm>
        </p:spPr>
        <p:txBody>
          <a:bodyPr/>
          <a:lstStyle/>
          <a:p>
            <a:r>
              <a:rPr lang="en-US" dirty="0"/>
              <a:t>Is every AVL tree can be a Red-Black tree?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58536" y="2301586"/>
            <a:ext cx="7793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Yes, every AVL tree can be a Red-Black tree if we color each node either by Red or Black color. But every Red-Black tree is not an AVL because the AVL tree is strictly height-balanced while the Red-Black tree is not completely height-balanced.</a:t>
            </a:r>
            <a:endParaRPr lang="en-US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743200"/>
            <a:ext cx="4800600" cy="1144800"/>
          </a:xfrm>
        </p:spPr>
        <p:txBody>
          <a:bodyPr/>
          <a:lstStyle/>
          <a:p>
            <a:r>
              <a:rPr lang="en-US" dirty="0"/>
              <a:t>Is every AVL tree can be a Red-Black tree?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r"/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2"/>
          <p:cNvSpPr txBox="1">
            <a:spLocks noGrp="1"/>
          </p:cNvSpPr>
          <p:nvPr>
            <p:ph type="title"/>
          </p:nvPr>
        </p:nvSpPr>
        <p:spPr>
          <a:xfrm>
            <a:off x="1066800" y="6858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B-Trees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72" name="Google Shape;472;p22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3058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When data is too large to fit in main memory, then the number of disk accesses becomes important. 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Secondary memory (disk) is divided into equal-sized blocks.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basic I/O operation transfers the contents of one disk block  to/from main memory. 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Our goal is to devise a multiway search tree that will minimize file accesses (by exploiting disk block read).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B tree Used in Mac, NTFS, OS2 for file structure.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Allow insertion and deletion into a tree structure, based on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log</a:t>
            </a:r>
            <a:r>
              <a:rPr lang="en-US" sz="1700" baseline="-25000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property, where m is the order of the tree.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idea is that you leave some key spaces open. So an insert of a new key is done using available space (most cases).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171450" algn="just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Less dynamic than typical Binary Tree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171450" algn="just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2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Ideal for disk based operations.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7620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</a:pPr>
            <a:endParaRPr sz="17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>
            <a:spLocks noGrp="1"/>
          </p:cNvSpPr>
          <p:nvPr>
            <p:ph type="title"/>
          </p:nvPr>
        </p:nvSpPr>
        <p:spPr>
          <a:xfrm>
            <a:off x="990600" y="838200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B-Trees 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11" y="1752600"/>
            <a:ext cx="874166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"/>
          <p:cNvSpPr txBox="1">
            <a:spLocks noGrp="1"/>
          </p:cNvSpPr>
          <p:nvPr>
            <p:ph type="title"/>
          </p:nvPr>
        </p:nvSpPr>
        <p:spPr>
          <a:xfrm>
            <a:off x="999797" y="924254"/>
            <a:ext cx="792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800000"/>
              </a:buClr>
              <a:buSzPts val="2400"/>
            </a:pPr>
            <a:r>
              <a:rPr lang="en-US" b="1" dirty="0">
                <a:solidFill>
                  <a:srgbClr val="8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B-Tree Example with m = 5</a:t>
            </a:r>
            <a:endParaRPr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5" name="Google Shape;485;p24"/>
          <p:cNvSpPr/>
          <p:nvPr/>
        </p:nvSpPr>
        <p:spPr>
          <a:xfrm>
            <a:off x="1704647" y="3038804"/>
            <a:ext cx="2000250" cy="514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1876096" y="3153104"/>
            <a:ext cx="23468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</a:t>
            </a:r>
            <a:endParaRPr sz="1050"/>
          </a:p>
        </p:txBody>
      </p:sp>
      <p:sp>
        <p:nvSpPr>
          <p:cNvPr id="487" name="Google Shape;487;p24"/>
          <p:cNvSpPr/>
          <p:nvPr/>
        </p:nvSpPr>
        <p:spPr>
          <a:xfrm>
            <a:off x="2390446" y="3153104"/>
            <a:ext cx="23468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endParaRPr sz="1050"/>
          </a:p>
        </p:txBody>
      </p:sp>
      <p:sp>
        <p:nvSpPr>
          <p:cNvPr id="488" name="Google Shape;488;p24"/>
          <p:cNvSpPr/>
          <p:nvPr/>
        </p:nvSpPr>
        <p:spPr>
          <a:xfrm>
            <a:off x="2790496" y="3153104"/>
            <a:ext cx="23468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8</a:t>
            </a:r>
            <a:endParaRPr sz="1050"/>
          </a:p>
        </p:txBody>
      </p:sp>
      <p:cxnSp>
        <p:nvCxnSpPr>
          <p:cNvPr id="489" name="Google Shape;489;p24"/>
          <p:cNvCxnSpPr/>
          <p:nvPr/>
        </p:nvCxnSpPr>
        <p:spPr>
          <a:xfrm>
            <a:off x="18760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24"/>
          <p:cNvCxnSpPr/>
          <p:nvPr/>
        </p:nvCxnSpPr>
        <p:spPr>
          <a:xfrm>
            <a:off x="21618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24"/>
          <p:cNvCxnSpPr/>
          <p:nvPr/>
        </p:nvCxnSpPr>
        <p:spPr>
          <a:xfrm>
            <a:off x="23332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24"/>
          <p:cNvCxnSpPr/>
          <p:nvPr/>
        </p:nvCxnSpPr>
        <p:spPr>
          <a:xfrm>
            <a:off x="26190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24"/>
          <p:cNvCxnSpPr/>
          <p:nvPr/>
        </p:nvCxnSpPr>
        <p:spPr>
          <a:xfrm>
            <a:off x="30762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24"/>
          <p:cNvCxnSpPr/>
          <p:nvPr/>
        </p:nvCxnSpPr>
        <p:spPr>
          <a:xfrm>
            <a:off x="32476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24"/>
          <p:cNvCxnSpPr/>
          <p:nvPr/>
        </p:nvCxnSpPr>
        <p:spPr>
          <a:xfrm>
            <a:off x="35334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24"/>
          <p:cNvCxnSpPr/>
          <p:nvPr/>
        </p:nvCxnSpPr>
        <p:spPr>
          <a:xfrm>
            <a:off x="27904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24"/>
          <p:cNvSpPr/>
          <p:nvPr/>
        </p:nvSpPr>
        <p:spPr>
          <a:xfrm>
            <a:off x="3133397" y="2010104"/>
            <a:ext cx="2000250" cy="514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8" name="Google Shape;498;p24"/>
          <p:cNvSpPr/>
          <p:nvPr/>
        </p:nvSpPr>
        <p:spPr>
          <a:xfrm>
            <a:off x="3304846" y="2124404"/>
            <a:ext cx="33086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12</a:t>
            </a:r>
            <a:endParaRPr sz="1050"/>
          </a:p>
        </p:txBody>
      </p:sp>
      <p:cxnSp>
        <p:nvCxnSpPr>
          <p:cNvPr id="499" name="Google Shape;499;p24"/>
          <p:cNvCxnSpPr/>
          <p:nvPr/>
        </p:nvCxnSpPr>
        <p:spPr>
          <a:xfrm>
            <a:off x="330484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24"/>
          <p:cNvCxnSpPr/>
          <p:nvPr/>
        </p:nvCxnSpPr>
        <p:spPr>
          <a:xfrm>
            <a:off x="359059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24"/>
          <p:cNvCxnSpPr/>
          <p:nvPr/>
        </p:nvCxnSpPr>
        <p:spPr>
          <a:xfrm>
            <a:off x="376204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24"/>
          <p:cNvCxnSpPr/>
          <p:nvPr/>
        </p:nvCxnSpPr>
        <p:spPr>
          <a:xfrm>
            <a:off x="404779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24"/>
          <p:cNvCxnSpPr/>
          <p:nvPr/>
        </p:nvCxnSpPr>
        <p:spPr>
          <a:xfrm>
            <a:off x="450499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24"/>
          <p:cNvCxnSpPr/>
          <p:nvPr/>
        </p:nvCxnSpPr>
        <p:spPr>
          <a:xfrm>
            <a:off x="467644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24"/>
          <p:cNvCxnSpPr/>
          <p:nvPr/>
        </p:nvCxnSpPr>
        <p:spPr>
          <a:xfrm>
            <a:off x="496219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24"/>
          <p:cNvCxnSpPr/>
          <p:nvPr/>
        </p:nvCxnSpPr>
        <p:spPr>
          <a:xfrm>
            <a:off x="4219247" y="20101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24"/>
          <p:cNvSpPr/>
          <p:nvPr/>
        </p:nvSpPr>
        <p:spPr>
          <a:xfrm>
            <a:off x="4733597" y="3038804"/>
            <a:ext cx="2000250" cy="514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4905046" y="3153104"/>
            <a:ext cx="33086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13</a:t>
            </a:r>
            <a:endParaRPr sz="1050"/>
          </a:p>
        </p:txBody>
      </p:sp>
      <p:sp>
        <p:nvSpPr>
          <p:cNvPr id="509" name="Google Shape;509;p24"/>
          <p:cNvSpPr/>
          <p:nvPr/>
        </p:nvSpPr>
        <p:spPr>
          <a:xfrm>
            <a:off x="5305096" y="3153104"/>
            <a:ext cx="33086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5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27</a:t>
            </a:r>
            <a:endParaRPr sz="1050"/>
          </a:p>
        </p:txBody>
      </p:sp>
      <p:cxnSp>
        <p:nvCxnSpPr>
          <p:cNvPr id="510" name="Google Shape;510;p24"/>
          <p:cNvCxnSpPr/>
          <p:nvPr/>
        </p:nvCxnSpPr>
        <p:spPr>
          <a:xfrm>
            <a:off x="49050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24"/>
          <p:cNvCxnSpPr/>
          <p:nvPr/>
        </p:nvCxnSpPr>
        <p:spPr>
          <a:xfrm>
            <a:off x="51907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24"/>
          <p:cNvCxnSpPr/>
          <p:nvPr/>
        </p:nvCxnSpPr>
        <p:spPr>
          <a:xfrm>
            <a:off x="53622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24"/>
          <p:cNvCxnSpPr/>
          <p:nvPr/>
        </p:nvCxnSpPr>
        <p:spPr>
          <a:xfrm>
            <a:off x="56479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24"/>
          <p:cNvCxnSpPr/>
          <p:nvPr/>
        </p:nvCxnSpPr>
        <p:spPr>
          <a:xfrm>
            <a:off x="61051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24"/>
          <p:cNvCxnSpPr/>
          <p:nvPr/>
        </p:nvCxnSpPr>
        <p:spPr>
          <a:xfrm>
            <a:off x="62766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24"/>
          <p:cNvCxnSpPr/>
          <p:nvPr/>
        </p:nvCxnSpPr>
        <p:spPr>
          <a:xfrm>
            <a:off x="656239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24"/>
          <p:cNvCxnSpPr/>
          <p:nvPr/>
        </p:nvCxnSpPr>
        <p:spPr>
          <a:xfrm>
            <a:off x="5819447" y="3038804"/>
            <a:ext cx="0" cy="514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24"/>
          <p:cNvSpPr/>
          <p:nvPr/>
        </p:nvSpPr>
        <p:spPr>
          <a:xfrm>
            <a:off x="170464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19" name="Google Shape;519;p24"/>
          <p:cNvCxnSpPr/>
          <p:nvPr/>
        </p:nvCxnSpPr>
        <p:spPr>
          <a:xfrm>
            <a:off x="176179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24"/>
          <p:cNvSpPr/>
          <p:nvPr/>
        </p:nvSpPr>
        <p:spPr>
          <a:xfrm>
            <a:off x="170464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1" name="Google Shape;521;p24"/>
          <p:cNvSpPr/>
          <p:nvPr/>
        </p:nvSpPr>
        <p:spPr>
          <a:xfrm>
            <a:off x="216184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22" name="Google Shape;522;p24"/>
          <p:cNvCxnSpPr/>
          <p:nvPr/>
        </p:nvCxnSpPr>
        <p:spPr>
          <a:xfrm>
            <a:off x="221899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24"/>
          <p:cNvSpPr/>
          <p:nvPr/>
        </p:nvSpPr>
        <p:spPr>
          <a:xfrm>
            <a:off x="216184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4" name="Google Shape;524;p24"/>
          <p:cNvSpPr/>
          <p:nvPr/>
        </p:nvSpPr>
        <p:spPr>
          <a:xfrm>
            <a:off x="267619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25" name="Google Shape;525;p24"/>
          <p:cNvCxnSpPr/>
          <p:nvPr/>
        </p:nvCxnSpPr>
        <p:spPr>
          <a:xfrm>
            <a:off x="273334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6" name="Google Shape;526;p24"/>
          <p:cNvSpPr/>
          <p:nvPr/>
        </p:nvSpPr>
        <p:spPr>
          <a:xfrm>
            <a:off x="267619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27" name="Google Shape;527;p24"/>
          <p:cNvSpPr/>
          <p:nvPr/>
        </p:nvSpPr>
        <p:spPr>
          <a:xfrm>
            <a:off x="313339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28" name="Google Shape;528;p24"/>
          <p:cNvCxnSpPr/>
          <p:nvPr/>
        </p:nvCxnSpPr>
        <p:spPr>
          <a:xfrm>
            <a:off x="319054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24"/>
          <p:cNvSpPr/>
          <p:nvPr/>
        </p:nvSpPr>
        <p:spPr>
          <a:xfrm>
            <a:off x="313339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0" name="Google Shape;530;p24"/>
          <p:cNvSpPr/>
          <p:nvPr/>
        </p:nvSpPr>
        <p:spPr>
          <a:xfrm>
            <a:off x="473359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31" name="Google Shape;531;p24"/>
          <p:cNvCxnSpPr/>
          <p:nvPr/>
        </p:nvCxnSpPr>
        <p:spPr>
          <a:xfrm>
            <a:off x="479074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24"/>
          <p:cNvSpPr/>
          <p:nvPr/>
        </p:nvSpPr>
        <p:spPr>
          <a:xfrm>
            <a:off x="473359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3" name="Google Shape;533;p24"/>
          <p:cNvSpPr/>
          <p:nvPr/>
        </p:nvSpPr>
        <p:spPr>
          <a:xfrm>
            <a:off x="524794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34" name="Google Shape;534;p24"/>
          <p:cNvCxnSpPr/>
          <p:nvPr/>
        </p:nvCxnSpPr>
        <p:spPr>
          <a:xfrm>
            <a:off x="530509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24"/>
          <p:cNvSpPr/>
          <p:nvPr/>
        </p:nvSpPr>
        <p:spPr>
          <a:xfrm>
            <a:off x="524794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5705147" y="32674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37" name="Google Shape;537;p24"/>
          <p:cNvCxnSpPr/>
          <p:nvPr/>
        </p:nvCxnSpPr>
        <p:spPr>
          <a:xfrm>
            <a:off x="5762297" y="3324554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24"/>
          <p:cNvSpPr/>
          <p:nvPr/>
        </p:nvSpPr>
        <p:spPr>
          <a:xfrm>
            <a:off x="5705147" y="3667454"/>
            <a:ext cx="171450" cy="1714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3647747" y="22387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40" name="Google Shape;540;p24"/>
          <p:cNvCxnSpPr/>
          <p:nvPr/>
        </p:nvCxnSpPr>
        <p:spPr>
          <a:xfrm>
            <a:off x="3704897" y="2295854"/>
            <a:ext cx="1828800" cy="742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" name="Google Shape;541;p24"/>
          <p:cNvSpPr/>
          <p:nvPr/>
        </p:nvSpPr>
        <p:spPr>
          <a:xfrm>
            <a:off x="3190547" y="2238704"/>
            <a:ext cx="114300" cy="1143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42" name="Google Shape;542;p24"/>
          <p:cNvCxnSpPr/>
          <p:nvPr/>
        </p:nvCxnSpPr>
        <p:spPr>
          <a:xfrm flipH="1">
            <a:off x="2676197" y="2295854"/>
            <a:ext cx="571500" cy="742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99" y="1524000"/>
            <a:ext cx="876661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76194"/>
            <a:ext cx="7772400" cy="575534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990600"/>
            <a:ext cx="8125951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510037"/>
            <a:ext cx="7696200" cy="581456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609600"/>
            <a:ext cx="7848600" cy="5612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 txBox="1">
            <a:spLocks noGrp="1"/>
          </p:cNvSpPr>
          <p:nvPr>
            <p:ph type="title"/>
          </p:nvPr>
        </p:nvSpPr>
        <p:spPr>
          <a:xfrm>
            <a:off x="762000" y="1062037"/>
            <a:ext cx="3124200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Terminology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28" name="Google Shape;228;p6" descr="Height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343400" y="1600200"/>
            <a:ext cx="41148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"/>
          <p:cNvSpPr txBox="1">
            <a:spLocks noGrp="1"/>
          </p:cNvSpPr>
          <p:nvPr>
            <p:ph type="body" idx="2"/>
          </p:nvPr>
        </p:nvSpPr>
        <p:spPr>
          <a:xfrm>
            <a:off x="457202" y="1933577"/>
            <a:ext cx="373379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spcBef>
                <a:spcPts val="0"/>
              </a:spcBef>
              <a:buSzPts val="2000"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Height of Tree:</a:t>
            </a:r>
            <a:endParaRPr lang="en-US"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total number of edges from leaf node to a particular node in the longest path is called as HEIGHT of that Node. In a tree, height of the root node is said to be height of the tree. In a tree, height of all leaf nodes is '0'.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Depth of Tree:</a:t>
            </a:r>
            <a:endParaRPr lang="en-US"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total number of edges from root node to a particular node is called as DEPTH of that Node. In a tree, the total number of edges from root node to a leaf node in the longest path is said to be Depth of the tree. In a tree, depth of the root node is 0.</a:t>
            </a: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0" name="Google Shape;230;p6" descr="Depth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43400" y="3600450"/>
            <a:ext cx="42672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636" y="1904868"/>
            <a:ext cx="7940728" cy="304826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6" y="1676400"/>
            <a:ext cx="8878093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8" y="2133600"/>
            <a:ext cx="8783822" cy="241944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0" y="616976"/>
            <a:ext cx="7121190" cy="562404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3" y="1584800"/>
            <a:ext cx="8222693" cy="3688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67226"/>
            <a:ext cx="7118426" cy="575737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17" y="1524000"/>
            <a:ext cx="877298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56" y="914399"/>
            <a:ext cx="7785155" cy="533400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62000"/>
            <a:ext cx="7832811" cy="557340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25496"/>
            <a:ext cx="7086600" cy="5722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990601" y="981075"/>
            <a:ext cx="3429000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Terminology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7"/>
          <p:cNvSpPr txBox="1">
            <a:spLocks noGrp="1"/>
          </p:cNvSpPr>
          <p:nvPr>
            <p:ph type="body" idx="2"/>
          </p:nvPr>
        </p:nvSpPr>
        <p:spPr>
          <a:xfrm>
            <a:off x="457202" y="1933577"/>
            <a:ext cx="3962399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 algn="just">
              <a:spcBef>
                <a:spcPts val="0"/>
              </a:spcBef>
              <a:buSzPts val="2000"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Sub Tree</a:t>
            </a:r>
            <a:endParaRPr lang="en-US"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a tree data structure, each child from a node forms a sub tree recursively. Every child node will form a sub tree on its parent node.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just">
              <a:buSzPts val="2000"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Level: </a:t>
            </a:r>
            <a:r>
              <a:rPr lang="en-US" sz="1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root node is said to be at Level 0 and the children of root node are at Level 1 and the children of the nodes which are at Level 1 will be at Level 2 and so on... In simple words, in a tree each step from top to bottom is called as a Level and the Level count starts with '0' and incremented by one at each level</a:t>
            </a:r>
            <a:endParaRPr lang="en-US"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>
              <a:buSzPts val="2000"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37" name="Google Shape;237;p7" descr="Subtre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 l="12500" t="4080" r="10416"/>
          <a:stretch>
            <a:fillRect/>
          </a:stretch>
        </p:blipFill>
        <p:spPr>
          <a:xfrm>
            <a:off x="4572000" y="1600200"/>
            <a:ext cx="44196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 descr="Levels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00600" y="3543300"/>
            <a:ext cx="38100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81534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82" y="3428994"/>
            <a:ext cx="35" cy="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4" y="1562094"/>
            <a:ext cx="872799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71450" indent="-171450" algn="ctr">
              <a:lnSpc>
                <a:spcPct val="90000"/>
              </a:lnSpc>
              <a:buClr>
                <a:schemeClr val="dk1"/>
              </a:buClr>
              <a:buSzPts val="16600"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12755</Words>
  <Application>WPS Presentation</Application>
  <PresentationFormat>On-screen Show (4:3)</PresentationFormat>
  <Paragraphs>566</Paragraphs>
  <Slides>92</Slides>
  <Notes>26</Notes>
  <HiddenSlides>1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92</vt:i4>
      </vt:variant>
    </vt:vector>
  </HeadingPairs>
  <TitlesOfParts>
    <vt:vector size="123" baseType="lpstr">
      <vt:lpstr>Arial</vt:lpstr>
      <vt:lpstr>SimSun</vt:lpstr>
      <vt:lpstr>Wingdings</vt:lpstr>
      <vt:lpstr>Arial</vt:lpstr>
      <vt:lpstr>Calibri</vt:lpstr>
      <vt:lpstr>Times New Roman</vt:lpstr>
      <vt:lpstr>Calibri</vt:lpstr>
      <vt:lpstr>Casper</vt:lpstr>
      <vt:lpstr>Segoe Print</vt:lpstr>
      <vt:lpstr>Karla</vt:lpstr>
      <vt:lpstr>Raleway ExtraBold</vt:lpstr>
      <vt:lpstr>Times New Roman</vt:lpstr>
      <vt:lpstr>Tahoma</vt:lpstr>
      <vt:lpstr>Microsoft YaHei</vt:lpstr>
      <vt:lpstr>Arial Unicode MS</vt:lpstr>
      <vt:lpstr>PMingLiU</vt:lpstr>
      <vt:lpstr>Monotype Sorts</vt:lpstr>
      <vt:lpstr>Wingdings</vt:lpstr>
      <vt:lpstr>Courier New</vt:lpstr>
      <vt:lpstr>Source Sans 3</vt:lpstr>
      <vt:lpstr>Symbol</vt:lpstr>
      <vt:lpstr>MingLiU-ExtB</vt:lpstr>
      <vt:lpstr>Office Theme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Contents of the Syllabus  </vt:lpstr>
      <vt:lpstr>Contents of the Syllabus  </vt:lpstr>
      <vt:lpstr>Tree Definition</vt:lpstr>
      <vt:lpstr>Properties of Tree </vt:lpstr>
      <vt:lpstr>Terminology</vt:lpstr>
      <vt:lpstr>         Terminology</vt:lpstr>
      <vt:lpstr>          Terminology</vt:lpstr>
      <vt:lpstr>Binary Tree</vt:lpstr>
      <vt:lpstr>PowerPoint 演示文稿</vt:lpstr>
      <vt:lpstr>PowerPoint 演示文稿</vt:lpstr>
      <vt:lpstr>PowerPoint 演示文稿</vt:lpstr>
      <vt:lpstr>What is the max #nodes at some level l?</vt:lpstr>
      <vt:lpstr>Traversals</vt:lpstr>
      <vt:lpstr>Example: Traversals</vt:lpstr>
      <vt:lpstr>Example: Traversals</vt:lpstr>
      <vt:lpstr>Construct Tree from given Inorder and Preorder traversals </vt:lpstr>
      <vt:lpstr>Construct Tree from given Inorder and Preorder traversals </vt:lpstr>
      <vt:lpstr>Construct Tree from given Inorder and Preorder traversals </vt:lpstr>
      <vt:lpstr>Construct Full Binary Tree from given preorder and postorder traversals</vt:lpstr>
      <vt:lpstr>Construct Full Binary Tree from given preorder and postorder traversals</vt:lpstr>
      <vt:lpstr>Construct Full Binary Tree from given preorder and postorder traversals</vt:lpstr>
      <vt:lpstr>Expression Tree</vt:lpstr>
      <vt:lpstr>Binary Search Trees (BSTs)</vt:lpstr>
      <vt:lpstr>Binary Search Trees (BSTs)</vt:lpstr>
      <vt:lpstr>How to search a binary search tree? </vt:lpstr>
      <vt:lpstr>PowerPoint 演示文稿</vt:lpstr>
      <vt:lpstr>PowerPoint 演示文稿</vt:lpstr>
      <vt:lpstr>What is the total #nodes N of a full tree with height h?</vt:lpstr>
      <vt:lpstr>What is the height h of a full tree with N nodes?</vt:lpstr>
      <vt:lpstr>Querying a Binary Search Tree</vt:lpstr>
      <vt:lpstr>Balanced Trees</vt:lpstr>
      <vt:lpstr>Adelson-Velskii and Landis (AVL) trees</vt:lpstr>
      <vt:lpstr>AVL Tree Data Structure</vt:lpstr>
      <vt:lpstr>PowerPoint 演示文稿</vt:lpstr>
      <vt:lpstr>AVL Tree Rotations</vt:lpstr>
      <vt:lpstr>AVL Tree Rotations- RR</vt:lpstr>
      <vt:lpstr>AVL Tree Rotations- LL</vt:lpstr>
      <vt:lpstr>AVL Tree Rotations- LR</vt:lpstr>
      <vt:lpstr>AVL Tree Rotations- LR</vt:lpstr>
      <vt:lpstr>AVL Tree Rotations- RL</vt:lpstr>
      <vt:lpstr>AVL Tree Rotations- RL</vt:lpstr>
      <vt:lpstr>AVL Tree</vt:lpstr>
      <vt:lpstr>AVL Tree</vt:lpstr>
      <vt:lpstr>AVL Tree</vt:lpstr>
      <vt:lpstr>AVL Tree</vt:lpstr>
      <vt:lpstr>AVL Tree</vt:lpstr>
      <vt:lpstr>AVL Tree</vt:lpstr>
      <vt:lpstr>AVL Tree</vt:lpstr>
      <vt:lpstr>AVL Tree</vt:lpstr>
      <vt:lpstr>PowerPoint 演示文稿</vt:lpstr>
      <vt:lpstr>Red-black trees</vt:lpstr>
      <vt:lpstr>The height of red-black tree</vt:lpstr>
      <vt:lpstr>Red-Black Trees</vt:lpstr>
      <vt:lpstr>Red-Black Tree with 3 nodes ?</vt:lpstr>
      <vt:lpstr>Red-Black Tree with 3 nodes</vt:lpstr>
      <vt:lpstr>Possible Red-Black Trees with 3 nodes ?</vt:lpstr>
      <vt:lpstr>Possible Red-Black Trees with 3 nodes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Construct a Red-Black Tree by inserting numbers from 1 to 7</vt:lpstr>
      <vt:lpstr>Is every AVL tree can be a Red-Black tree? </vt:lpstr>
      <vt:lpstr>Is every AVL tree can be a Red-Black tree? </vt:lpstr>
      <vt:lpstr>B-Trees</vt:lpstr>
      <vt:lpstr>B-Trees </vt:lpstr>
      <vt:lpstr>B-Tree Example with m =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Jaspreet  Singh</dc:creator>
  <cp:lastModifiedBy>Cadre Infotech</cp:lastModifiedBy>
  <cp:revision>58</cp:revision>
  <dcterms:created xsi:type="dcterms:W3CDTF">2015-02-03T14:31:00Z</dcterms:created>
  <dcterms:modified xsi:type="dcterms:W3CDTF">2023-09-28T01:22:43Z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24</vt:i4>
  </property>
  <property fmtid="{D5CDD505-2E9C-101B-9397-08002B2CF9AE}" pid="3" name="PresentationFormat">
    <vt:lpwstr>On-screen Show (4:3)</vt:lpwstr>
  </property>
  <property fmtid="{D5CDD505-2E9C-101B-9397-08002B2CF9AE}" pid="4" name="Slides">
    <vt:i4>28</vt:i4>
  </property>
  <property fmtid="{D5CDD505-2E9C-101B-9397-08002B2CF9AE}" pid="5" name="ICV">
    <vt:lpwstr>48A1BEC824BF414E96306DE06B0D68E4_12</vt:lpwstr>
  </property>
  <property fmtid="{D5CDD505-2E9C-101B-9397-08002B2CF9AE}" pid="6" name="KSOProductBuildVer">
    <vt:lpwstr>1033-12.2.0.13215</vt:lpwstr>
  </property>
</Properties>
</file>